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57" r:id="rId1"/>
  </p:sldMasterIdLst>
  <p:sldIdLst>
    <p:sldId id="256" r:id="rId2"/>
    <p:sldId id="263" r:id="rId3"/>
    <p:sldId id="269" r:id="rId4"/>
    <p:sldId id="262" r:id="rId5"/>
    <p:sldId id="257" r:id="rId6"/>
    <p:sldId id="258" r:id="rId7"/>
    <p:sldId id="259" r:id="rId8"/>
    <p:sldId id="260" r:id="rId9"/>
    <p:sldId id="264" r:id="rId10"/>
    <p:sldId id="265" r:id="rId11"/>
    <p:sldId id="266" r:id="rId12"/>
    <p:sldId id="267" r:id="rId13"/>
    <p:sldId id="278" r:id="rId14"/>
    <p:sldId id="268" r:id="rId15"/>
    <p:sldId id="274" r:id="rId16"/>
    <p:sldId id="270" r:id="rId17"/>
    <p:sldId id="275" r:id="rId18"/>
    <p:sldId id="271" r:id="rId19"/>
    <p:sldId id="277" r:id="rId20"/>
    <p:sldId id="272" r:id="rId21"/>
    <p:sldId id="276" r:id="rId22"/>
    <p:sldId id="273" r:id="rId23"/>
    <p:sldId id="280"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851268577083047E-2"/>
          <c:y val="0"/>
          <c:w val="0.46112067082950542"/>
          <c:h val="0.94013605442176873"/>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C44-4CD4-B402-027A0E158404}"/>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C44-4CD4-B402-027A0E158404}"/>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C44-4CD4-B402-027A0E158404}"/>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AC44-4CD4-B402-027A0E158404}"/>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AC44-4CD4-B402-027A0E158404}"/>
              </c:ext>
            </c:extLst>
          </c:dPt>
          <c:dLbls>
            <c:dLbl>
              <c:idx val="0"/>
              <c:tx>
                <c:rich>
                  <a:bodyPr/>
                  <a:lstStyle/>
                  <a:p>
                    <a:fld id="{A9DB5B0B-FF43-40FD-8EA7-CA5B82370C40}" type="VALUE">
                      <a:rPr lang="en-US"/>
                      <a:pPr/>
                      <a:t>[REIKŠMĖ]</a:t>
                    </a:fld>
                    <a:r>
                      <a:rPr lang="en-US"/>
                      <a:t>%</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C44-4CD4-B402-027A0E158404}"/>
                </c:ext>
              </c:extLst>
            </c:dLbl>
            <c:dLbl>
              <c:idx val="1"/>
              <c:tx>
                <c:rich>
                  <a:bodyPr/>
                  <a:lstStyle/>
                  <a:p>
                    <a:fld id="{DAAD8CA8-F129-450A-BAF2-44F9243EA036}" type="VALUE">
                      <a:rPr lang="en-US"/>
                      <a:pPr/>
                      <a:t>[REIKŠMĖ]</a:t>
                    </a:fld>
                    <a:r>
                      <a:rPr lang="en-US"/>
                      <a:t>%</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AC44-4CD4-B402-027A0E158404}"/>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Sheet1!$A$1:$A$5</c:f>
              <c:strCache>
                <c:ptCount val="2"/>
                <c:pt idx="0">
                  <c:v>Mažyliai su sunkia adaptacija retesni atvejai.</c:v>
                </c:pt>
                <c:pt idx="1">
                  <c:v>kurie iš jų demonstruoja atvirą agresiją, kiti užsidaro savyje. </c:v>
                </c:pt>
              </c:strCache>
            </c:strRef>
          </c:cat>
          <c:val>
            <c:numRef>
              <c:f>Sheet1!$B$1:$B$5</c:f>
              <c:numCache>
                <c:formatCode>General</c:formatCode>
                <c:ptCount val="5"/>
                <c:pt idx="0">
                  <c:v>90</c:v>
                </c:pt>
                <c:pt idx="1">
                  <c:v>10</c:v>
                </c:pt>
              </c:numCache>
            </c:numRef>
          </c:val>
          <c:extLst>
            <c:ext xmlns:c16="http://schemas.microsoft.com/office/drawing/2014/chart" uri="{C3380CC4-5D6E-409C-BE32-E72D297353CC}">
              <c16:uniqueId val="{0000000A-AC44-4CD4-B402-027A0E158404}"/>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egendEntry>
        <c:idx val="2"/>
        <c:delete val="1"/>
      </c:legendEntry>
      <c:legendEntry>
        <c:idx val="3"/>
        <c:delete val="1"/>
      </c:legendEntry>
      <c:legendEntry>
        <c:idx val="4"/>
        <c:delete val="1"/>
      </c:legendEntry>
      <c:layout>
        <c:manualLayout>
          <c:xMode val="edge"/>
          <c:yMode val="edge"/>
          <c:x val="0.60041298403824783"/>
          <c:y val="0.31516224757619576"/>
          <c:w val="0.39958701596175217"/>
          <c:h val="0.4785190422625743"/>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523615591338128E-2"/>
          <c:y val="0"/>
          <c:w val="0.41283169165599143"/>
          <c:h val="0.86708037678830552"/>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87F2-4632-898D-CEB5EB2197B8}"/>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87F2-4632-898D-CEB5EB2197B8}"/>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87F2-4632-898D-CEB5EB2197B8}"/>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87F2-4632-898D-CEB5EB2197B8}"/>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87F2-4632-898D-CEB5EB2197B8}"/>
              </c:ext>
            </c:extLst>
          </c:dPt>
          <c:dLbls>
            <c:dLbl>
              <c:idx val="0"/>
              <c:tx>
                <c:rich>
                  <a:bodyPr/>
                  <a:lstStyle/>
                  <a:p>
                    <a:r>
                      <a:rPr lang="en-US" dirty="0"/>
                      <a:t>55%</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87F2-4632-898D-CEB5EB2197B8}"/>
                </c:ext>
              </c:extLst>
            </c:dLbl>
            <c:dLbl>
              <c:idx val="1"/>
              <c:tx>
                <c:rich>
                  <a:bodyPr/>
                  <a:lstStyle/>
                  <a:p>
                    <a:r>
                      <a:rPr lang="en-US" dirty="0"/>
                      <a:t>25%</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87F2-4632-898D-CEB5EB2197B8}"/>
                </c:ext>
              </c:extLst>
            </c:dLbl>
            <c:dLbl>
              <c:idx val="2"/>
              <c:tx>
                <c:rich>
                  <a:bodyPr/>
                  <a:lstStyle/>
                  <a:p>
                    <a:r>
                      <a:rPr lang="en-US" dirty="0"/>
                      <a:t>15%</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5-87F2-4632-898D-CEB5EB2197B8}"/>
                </c:ext>
              </c:extLst>
            </c:dLbl>
            <c:dLbl>
              <c:idx val="3"/>
              <c:tx>
                <c:rich>
                  <a:bodyPr/>
                  <a:lstStyle/>
                  <a:p>
                    <a:fld id="{C88D925E-9C23-4011-81E3-175403C8CBD2}" type="VALUE">
                      <a:rPr lang="en-US"/>
                      <a:pPr/>
                      <a:t>[REIKŠMĖ]</a:t>
                    </a:fld>
                    <a:r>
                      <a:rPr lang="en-US"/>
                      <a:t>%</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87F2-4632-898D-CEB5EB2197B8}"/>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Sheet1!$A$1:$A$5</c:f>
              <c:strCache>
                <c:ptCount val="3"/>
                <c:pt idx="0">
                  <c:v> bendros grupės sukūrimas feisbuke žinučių, nuotraukų siuntimui dienos bėgyje;
tėvų informavimas apie kiekvieno vaiko individualios adaptacijos specifiką.</c:v>
                </c:pt>
                <c:pt idx="1">
                  <c:v>pasikeitimas asmeniniais kontaktais tarp pedagogų ir tėvų;
stendiniai pranešimai apie adaptaciją;
informacija ir lankstinukai tėvams apie adaptaciją;</c:v>
                </c:pt>
                <c:pt idx="2">
                  <c:v>pirmas tėvų supažindinimas su lopšeliu dar nepradėjus lankyti įstaigos. Būsimų lopšelinukų tėvų susitikimas su darželio direktore, psichologe, pedagogais;</c:v>
                </c:pt>
              </c:strCache>
            </c:strRef>
          </c:cat>
          <c:val>
            <c:numRef>
              <c:f>Sheet1!$B$1:$B$5</c:f>
              <c:numCache>
                <c:formatCode>General</c:formatCode>
                <c:ptCount val="5"/>
                <c:pt idx="0">
                  <c:v>90</c:v>
                </c:pt>
                <c:pt idx="1">
                  <c:v>70</c:v>
                </c:pt>
                <c:pt idx="2">
                  <c:v>50</c:v>
                </c:pt>
              </c:numCache>
            </c:numRef>
          </c:val>
          <c:extLst>
            <c:ext xmlns:c16="http://schemas.microsoft.com/office/drawing/2014/chart" uri="{C3380CC4-5D6E-409C-BE32-E72D297353CC}">
              <c16:uniqueId val="{0000000A-87F2-4632-898D-CEB5EB2197B8}"/>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egendEntry>
        <c:idx val="3"/>
        <c:delete val="1"/>
      </c:legendEntry>
      <c:legendEntry>
        <c:idx val="4"/>
        <c:delete val="1"/>
      </c:legendEntry>
      <c:layout>
        <c:manualLayout>
          <c:xMode val="edge"/>
          <c:yMode val="edge"/>
          <c:x val="0.46811689793920869"/>
          <c:y val="0.12106088800744166"/>
          <c:w val="0.52400908549910985"/>
          <c:h val="0.70275159986578617"/>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884723648674352E-2"/>
          <c:y val="0"/>
          <c:w val="0.45421316900604813"/>
          <c:h val="1"/>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27E-40DE-A6DA-A7AF643F48BC}"/>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C27E-40DE-A6DA-A7AF643F48BC}"/>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C27E-40DE-A6DA-A7AF643F48BC}"/>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C27E-40DE-A6DA-A7AF643F48BC}"/>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C27E-40DE-A6DA-A7AF643F48BC}"/>
              </c:ext>
            </c:extLst>
          </c:dPt>
          <c:dLbls>
            <c:dLbl>
              <c:idx val="0"/>
              <c:tx>
                <c:rich>
                  <a:bodyPr/>
                  <a:lstStyle/>
                  <a:p>
                    <a:r>
                      <a:rPr lang="en-US" dirty="0"/>
                      <a:t>50%</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C27E-40DE-A6DA-A7AF643F48BC}"/>
                </c:ext>
              </c:extLst>
            </c:dLbl>
            <c:dLbl>
              <c:idx val="1"/>
              <c:layout>
                <c:manualLayout>
                  <c:x val="-5.9619843864507978E-2"/>
                  <c:y val="-0.2579164451530106"/>
                </c:manualLayout>
              </c:layout>
              <c:tx>
                <c:rich>
                  <a:bodyPr/>
                  <a:lstStyle/>
                  <a:p>
                    <a:r>
                      <a:rPr lang="en-US" dirty="0"/>
                      <a:t>10%</a:t>
                    </a:r>
                  </a:p>
                </c:rich>
              </c:tx>
              <c:dLblPos val="bestFit"/>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C27E-40DE-A6DA-A7AF643F48BC}"/>
                </c:ext>
              </c:extLst>
            </c:dLbl>
            <c:dLbl>
              <c:idx val="2"/>
              <c:tx>
                <c:rich>
                  <a:bodyPr/>
                  <a:lstStyle/>
                  <a:p>
                    <a:r>
                      <a:rPr lang="en-US" dirty="0"/>
                      <a:t>20%</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5-C27E-40DE-A6DA-A7AF643F48BC}"/>
                </c:ext>
              </c:extLst>
            </c:dLbl>
            <c:dLbl>
              <c:idx val="3"/>
              <c:tx>
                <c:rich>
                  <a:bodyPr/>
                  <a:lstStyle/>
                  <a:p>
                    <a:r>
                      <a:rPr lang="en-US" dirty="0"/>
                      <a:t>20%</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7-C27E-40DE-A6DA-A7AF643F48BC}"/>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Sheet1!$A$1:$A$5</c:f>
              <c:strCache>
                <c:ptCount val="4"/>
                <c:pt idx="0">
                  <c:v>individualūs adaptacijos sąsiuvinukai, kuriuos pildo savaitę tėveliai kasdien ir penktadienį priduoda auklėtojai, kuri parašo rekomendacijas ir brolių ir sesių pagalba su tėvų žinia</c:v>
                </c:pt>
                <c:pt idx="1">
                  <c:v>vaiko charakteristika (aprašas) iš tėvų ir tėvų susipažinimas su grupe ir buvimas kartu su vaiku grupėje</c:v>
                </c:pt>
                <c:pt idx="2">
                  <c:v>lankstus lopšelio lankymo grafikas pirminėje adaptacijos stadijoje;
turimų vaikų įpročių išsaugojimas pirmas 2 – 3 savaites; </c:v>
                </c:pt>
                <c:pt idx="3">
                  <c:v>individualaus prie kiekvieno vaiko priėjimo metodas;
sekantis bendradarbiavimo su tėvais etapas tai laikymasis darželio dienotvarkės ir namie;</c:v>
                </c:pt>
              </c:strCache>
            </c:strRef>
          </c:cat>
          <c:val>
            <c:numRef>
              <c:f>Sheet1!$B$1:$B$5</c:f>
              <c:numCache>
                <c:formatCode>General</c:formatCode>
                <c:ptCount val="5"/>
                <c:pt idx="0">
                  <c:v>90</c:v>
                </c:pt>
                <c:pt idx="1">
                  <c:v>40</c:v>
                </c:pt>
                <c:pt idx="2">
                  <c:v>65</c:v>
                </c:pt>
                <c:pt idx="3">
                  <c:v>70</c:v>
                </c:pt>
              </c:numCache>
            </c:numRef>
          </c:val>
          <c:extLst>
            <c:ext xmlns:c16="http://schemas.microsoft.com/office/drawing/2014/chart" uri="{C3380CC4-5D6E-409C-BE32-E72D297353CC}">
              <c16:uniqueId val="{0000000A-C27E-40DE-A6DA-A7AF643F48BC}"/>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egendEntry>
        <c:idx val="4"/>
        <c:delete val="1"/>
      </c:legendEntry>
      <c:layout>
        <c:manualLayout>
          <c:xMode val="edge"/>
          <c:yMode val="edge"/>
          <c:x val="0.46300143844860886"/>
          <c:y val="8.0003131906358493E-2"/>
          <c:w val="0.52989396056704041"/>
          <c:h val="0.75801025657684717"/>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407109437407281E-2"/>
          <c:y val="7.135765919495797E-2"/>
          <c:w val="0.46079557990033854"/>
          <c:h val="0.92706010561372076"/>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5B88-447D-B9B7-3E1333934474}"/>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5B88-447D-B9B7-3E1333934474}"/>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5B88-447D-B9B7-3E1333934474}"/>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5B88-447D-B9B7-3E1333934474}"/>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5B88-447D-B9B7-3E1333934474}"/>
              </c:ext>
            </c:extLst>
          </c:dPt>
          <c:dLbls>
            <c:dLbl>
              <c:idx val="0"/>
              <c:tx>
                <c:rich>
                  <a:bodyPr/>
                  <a:lstStyle/>
                  <a:p>
                    <a:r>
                      <a:rPr lang="en-US" dirty="0"/>
                      <a:t>55%</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5B88-447D-B9B7-3E1333934474}"/>
                </c:ext>
              </c:extLst>
            </c:dLbl>
            <c:dLbl>
              <c:idx val="1"/>
              <c:tx>
                <c:rich>
                  <a:bodyPr/>
                  <a:lstStyle/>
                  <a:p>
                    <a:r>
                      <a:rPr lang="en-US" dirty="0"/>
                      <a:t>35%</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5B88-447D-B9B7-3E1333934474}"/>
                </c:ext>
              </c:extLst>
            </c:dLbl>
            <c:dLbl>
              <c:idx val="2"/>
              <c:tx>
                <c:rich>
                  <a:bodyPr/>
                  <a:lstStyle/>
                  <a:p>
                    <a:r>
                      <a:rPr lang="en-US" dirty="0"/>
                      <a:t>10%</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5-5B88-447D-B9B7-3E1333934474}"/>
                </c:ext>
              </c:extLst>
            </c:dLbl>
            <c:dLbl>
              <c:idx val="3"/>
              <c:tx>
                <c:rich>
                  <a:bodyPr/>
                  <a:lstStyle/>
                  <a:p>
                    <a:fld id="{C88D925E-9C23-4011-81E3-175403C8CBD2}" type="VALUE">
                      <a:rPr lang="en-US"/>
                      <a:pPr/>
                      <a:t>[REIKŠMĖ]</a:t>
                    </a:fld>
                    <a:r>
                      <a:rPr lang="en-US"/>
                      <a:t>%</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5B88-447D-B9B7-3E1333934474}"/>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Sheet1!$A$1:$A$5</c:f>
              <c:strCache>
                <c:ptCount val="3"/>
                <c:pt idx="0">
                  <c:v>žaidimai su kūniškos terapijos elementais (apkabinti, paglostyti), relaksacijos pratimai, ko pasekoje vaikų nervų sistema gauna pilnavertį poilsį;
relaksacijos žaidimai – tai įtampos nuėmimas, atsipalaidavimas, poilsis, tai žaidimai su smėliu ir vandeniu;</c:v>
                </c:pt>
                <c:pt idx="1">
                  <c:v>emocinis bendravimas kuriamas bendrais veiksmais, palydimas šypsena, švelnia intonacija, rūpesčio parodymu kiekvienam vaikui;</c:v>
                </c:pt>
                <c:pt idx="2">
                  <c:v>žaidimai t. b. bendri visiems vaikams;
žaidimai t. b. neilgi, geriau žaisti keletą kartų, bet trumpai;
žaidimo iniciatorius t. b. pedagogas;</c:v>
                </c:pt>
              </c:strCache>
            </c:strRef>
          </c:cat>
          <c:val>
            <c:numRef>
              <c:f>Sheet1!$B$1:$B$5</c:f>
              <c:numCache>
                <c:formatCode>General</c:formatCode>
                <c:ptCount val="5"/>
                <c:pt idx="0">
                  <c:v>90</c:v>
                </c:pt>
                <c:pt idx="1">
                  <c:v>80</c:v>
                </c:pt>
                <c:pt idx="2">
                  <c:v>60</c:v>
                </c:pt>
              </c:numCache>
            </c:numRef>
          </c:val>
          <c:extLst>
            <c:ext xmlns:c16="http://schemas.microsoft.com/office/drawing/2014/chart" uri="{C3380CC4-5D6E-409C-BE32-E72D297353CC}">
              <c16:uniqueId val="{0000000A-5B88-447D-B9B7-3E1333934474}"/>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egendEntry>
        <c:idx val="3"/>
        <c:delete val="1"/>
      </c:legendEntry>
      <c:legendEntry>
        <c:idx val="4"/>
        <c:delete val="1"/>
      </c:legendEntry>
      <c:layout>
        <c:manualLayout>
          <c:xMode val="edge"/>
          <c:yMode val="edge"/>
          <c:x val="0.51866997603560416"/>
          <c:y val="2.6951678474828236E-2"/>
          <c:w val="0.47350717029936473"/>
          <c:h val="0.82444352958350031"/>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8921792879219701E-2"/>
          <c:y val="4.8992447372649857E-2"/>
          <c:w val="0.41148141808360905"/>
          <c:h val="0.92709282768225376"/>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087B-4013-A2C2-DE2B9C5922C4}"/>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087B-4013-A2C2-DE2B9C5922C4}"/>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087B-4013-A2C2-DE2B9C5922C4}"/>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087B-4013-A2C2-DE2B9C5922C4}"/>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087B-4013-A2C2-DE2B9C5922C4}"/>
              </c:ext>
            </c:extLst>
          </c:dPt>
          <c:dLbls>
            <c:dLbl>
              <c:idx val="0"/>
              <c:tx>
                <c:rich>
                  <a:bodyPr/>
                  <a:lstStyle/>
                  <a:p>
                    <a:r>
                      <a:rPr lang="en-US" dirty="0"/>
                      <a:t>50%</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087B-4013-A2C2-DE2B9C5922C4}"/>
                </c:ext>
              </c:extLst>
            </c:dLbl>
            <c:dLbl>
              <c:idx val="1"/>
              <c:tx>
                <c:rich>
                  <a:bodyPr/>
                  <a:lstStyle/>
                  <a:p>
                    <a:r>
                      <a:rPr lang="en-US" dirty="0"/>
                      <a:t>20%</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087B-4013-A2C2-DE2B9C5922C4}"/>
                </c:ext>
              </c:extLst>
            </c:dLbl>
            <c:dLbl>
              <c:idx val="2"/>
              <c:tx>
                <c:rich>
                  <a:bodyPr/>
                  <a:lstStyle/>
                  <a:p>
                    <a:r>
                      <a:rPr lang="en-US" dirty="0"/>
                      <a:t>30%</a:t>
                    </a:r>
                  </a:p>
                </c:rich>
              </c:tx>
              <c:dLblPos val="ctr"/>
              <c:showLegendKey val="0"/>
              <c:showVal val="1"/>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5-087B-4013-A2C2-DE2B9C5922C4}"/>
                </c:ext>
              </c:extLst>
            </c:dLbl>
            <c:dLbl>
              <c:idx val="3"/>
              <c:tx>
                <c:rich>
                  <a:bodyPr/>
                  <a:lstStyle/>
                  <a:p>
                    <a:fld id="{C88D925E-9C23-4011-81E3-175403C8CBD2}" type="VALUE">
                      <a:rPr lang="en-US"/>
                      <a:pPr/>
                      <a:t>[REIKŠMĖ]</a:t>
                    </a:fld>
                    <a:r>
                      <a:rPr lang="en-US"/>
                      <a:t>%</a:t>
                    </a:r>
                  </a:p>
                </c:rich>
              </c:tx>
              <c:dLblPos val="ct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087B-4013-A2C2-DE2B9C5922C4}"/>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lt-LT"/>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Sheet1!$A$1:$A$5</c:f>
              <c:strCache>
                <c:ptCount val="3"/>
                <c:pt idx="0">
                  <c:v>specialistų pagalba adaptacijos laikotarpyje – muzikos, dailės ir fizinio lavinimo mokytojų pagalba (muzika, šokiai, mankšta, kamuoliai, judrūs žaidimai, kamuoliai, lankai ir t.t.);</c:v>
                </c:pt>
                <c:pt idx="1">
                  <c:v>vaikų migdymas pietų miego su lopšinėm – klausydami lopšinių mažyliai apsaugoja savo psichiką nuo stresų ir emocinio nestabilumo;
muzikinė veikla grupėje – įvairios dainelės, muzikiniai žaidimai, judesiai pagal muziką, visa tai veikia vaikus, juos sudomina</c:v>
                </c:pt>
                <c:pt idx="2">
                  <c:v>žaisliuko kelionė į grupę ir namo – tėvai gali pasiteirauti kaip žaisliukui sekėsi grupėje;
žaisliukas migdymui – ramina pietų miego metu, nes vaikas turi ką priglausti.</c:v>
                </c:pt>
              </c:strCache>
            </c:strRef>
          </c:cat>
          <c:val>
            <c:numRef>
              <c:f>Sheet1!$B$1:$B$5</c:f>
              <c:numCache>
                <c:formatCode>General</c:formatCode>
                <c:ptCount val="5"/>
                <c:pt idx="0">
                  <c:v>90</c:v>
                </c:pt>
                <c:pt idx="1">
                  <c:v>40</c:v>
                </c:pt>
                <c:pt idx="2">
                  <c:v>65</c:v>
                </c:pt>
              </c:numCache>
            </c:numRef>
          </c:val>
          <c:extLst>
            <c:ext xmlns:c16="http://schemas.microsoft.com/office/drawing/2014/chart" uri="{C3380CC4-5D6E-409C-BE32-E72D297353CC}">
              <c16:uniqueId val="{0000000A-087B-4013-A2C2-DE2B9C5922C4}"/>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egendEntry>
        <c:idx val="3"/>
        <c:delete val="1"/>
      </c:legendEntry>
      <c:legendEntry>
        <c:idx val="4"/>
        <c:delete val="1"/>
      </c:legendEntry>
      <c:layout>
        <c:manualLayout>
          <c:xMode val="edge"/>
          <c:yMode val="edge"/>
          <c:x val="0.44085849884587169"/>
          <c:y val="6.1167925437891693E-2"/>
          <c:w val="0.55914150115412831"/>
          <c:h val="0.87766414912421664"/>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7E20F013-1EFD-4728-88B1-0A6F39449BD6}" type="datetimeFigureOut">
              <a:rPr lang="lt-LT" smtClean="0"/>
              <a:t>2021-01-14</a:t>
            </a:fld>
            <a:endParaRPr lang="lt-LT"/>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lt-LT"/>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C1EB29EA-8584-4BB1-BD46-C2FDC4167F57}" type="slidenum">
              <a:rPr lang="lt-LT" smtClean="0"/>
              <a:t>‹#›</a:t>
            </a:fld>
            <a:endParaRPr lang="lt-LT"/>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4566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20F013-1EFD-4728-88B1-0A6F39449BD6}" type="datetimeFigureOut">
              <a:rPr lang="lt-LT" smtClean="0"/>
              <a:t>2021-01-14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1EB29EA-8584-4BB1-BD46-C2FDC4167F57}" type="slidenum">
              <a:rPr lang="lt-LT" smtClean="0"/>
              <a:t>‹#›</a:t>
            </a:fld>
            <a:endParaRPr lang="lt-LT"/>
          </a:p>
        </p:txBody>
      </p:sp>
    </p:spTree>
    <p:extLst>
      <p:ext uri="{BB962C8B-B14F-4D97-AF65-F5344CB8AC3E}">
        <p14:creationId xmlns:p14="http://schemas.microsoft.com/office/powerpoint/2010/main" val="3398821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20F013-1EFD-4728-88B1-0A6F39449BD6}" type="datetimeFigureOut">
              <a:rPr lang="lt-LT" smtClean="0"/>
              <a:t>2021-01-14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1EB29EA-8584-4BB1-BD46-C2FDC4167F57}" type="slidenum">
              <a:rPr lang="lt-LT" smtClean="0"/>
              <a:t>‹#›</a:t>
            </a:fld>
            <a:endParaRPr lang="lt-LT"/>
          </a:p>
        </p:txBody>
      </p:sp>
    </p:spTree>
    <p:extLst>
      <p:ext uri="{BB962C8B-B14F-4D97-AF65-F5344CB8AC3E}">
        <p14:creationId xmlns:p14="http://schemas.microsoft.com/office/powerpoint/2010/main" val="1737015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20F013-1EFD-4728-88B1-0A6F39449BD6}" type="datetimeFigureOut">
              <a:rPr lang="lt-LT" smtClean="0"/>
              <a:t>2021-01-14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1EB29EA-8584-4BB1-BD46-C2FDC4167F57}" type="slidenum">
              <a:rPr lang="lt-LT" smtClean="0"/>
              <a:t>‹#›</a:t>
            </a:fld>
            <a:endParaRPr lang="lt-LT"/>
          </a:p>
        </p:txBody>
      </p:sp>
    </p:spTree>
    <p:extLst>
      <p:ext uri="{BB962C8B-B14F-4D97-AF65-F5344CB8AC3E}">
        <p14:creationId xmlns:p14="http://schemas.microsoft.com/office/powerpoint/2010/main" val="3858359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20F013-1EFD-4728-88B1-0A6F39449BD6}" type="datetimeFigureOut">
              <a:rPr lang="lt-LT" smtClean="0"/>
              <a:t>2021-01-14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C1EB29EA-8584-4BB1-BD46-C2FDC4167F57}" type="slidenum">
              <a:rPr lang="lt-LT" smtClean="0"/>
              <a:t>‹#›</a:t>
            </a:fld>
            <a:endParaRPr lang="lt-LT"/>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3649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20F013-1EFD-4728-88B1-0A6F39449BD6}" type="datetimeFigureOut">
              <a:rPr lang="lt-LT" smtClean="0"/>
              <a:t>2021-01-14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1EB29EA-8584-4BB1-BD46-C2FDC4167F57}" type="slidenum">
              <a:rPr lang="lt-LT" smtClean="0"/>
              <a:t>‹#›</a:t>
            </a:fld>
            <a:endParaRPr lang="lt-LT"/>
          </a:p>
        </p:txBody>
      </p:sp>
    </p:spTree>
    <p:extLst>
      <p:ext uri="{BB962C8B-B14F-4D97-AF65-F5344CB8AC3E}">
        <p14:creationId xmlns:p14="http://schemas.microsoft.com/office/powerpoint/2010/main" val="4116564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20F013-1EFD-4728-88B1-0A6F39449BD6}" type="datetimeFigureOut">
              <a:rPr lang="lt-LT" smtClean="0"/>
              <a:t>2021-01-14</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C1EB29EA-8584-4BB1-BD46-C2FDC4167F57}" type="slidenum">
              <a:rPr lang="lt-LT" smtClean="0"/>
              <a:t>‹#›</a:t>
            </a:fld>
            <a:endParaRPr lang="lt-LT"/>
          </a:p>
        </p:txBody>
      </p:sp>
    </p:spTree>
    <p:extLst>
      <p:ext uri="{BB962C8B-B14F-4D97-AF65-F5344CB8AC3E}">
        <p14:creationId xmlns:p14="http://schemas.microsoft.com/office/powerpoint/2010/main" val="556863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20F013-1EFD-4728-88B1-0A6F39449BD6}" type="datetimeFigureOut">
              <a:rPr lang="lt-LT" smtClean="0"/>
              <a:t>2021-01-14</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C1EB29EA-8584-4BB1-BD46-C2FDC4167F57}" type="slidenum">
              <a:rPr lang="lt-LT" smtClean="0"/>
              <a:t>‹#›</a:t>
            </a:fld>
            <a:endParaRPr lang="lt-LT"/>
          </a:p>
        </p:txBody>
      </p:sp>
    </p:spTree>
    <p:extLst>
      <p:ext uri="{BB962C8B-B14F-4D97-AF65-F5344CB8AC3E}">
        <p14:creationId xmlns:p14="http://schemas.microsoft.com/office/powerpoint/2010/main" val="2430411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0F013-1EFD-4728-88B1-0A6F39449BD6}" type="datetimeFigureOut">
              <a:rPr lang="lt-LT" smtClean="0"/>
              <a:t>2021-01-14</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C1EB29EA-8584-4BB1-BD46-C2FDC4167F57}" type="slidenum">
              <a:rPr lang="lt-LT" smtClean="0"/>
              <a:t>‹#›</a:t>
            </a:fld>
            <a:endParaRPr lang="lt-LT"/>
          </a:p>
        </p:txBody>
      </p:sp>
    </p:spTree>
    <p:extLst>
      <p:ext uri="{BB962C8B-B14F-4D97-AF65-F5344CB8AC3E}">
        <p14:creationId xmlns:p14="http://schemas.microsoft.com/office/powerpoint/2010/main" val="204054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20F013-1EFD-4728-88B1-0A6F39449BD6}" type="datetimeFigureOut">
              <a:rPr lang="lt-LT" smtClean="0"/>
              <a:t>2021-01-14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1EB29EA-8584-4BB1-BD46-C2FDC4167F57}" type="slidenum">
              <a:rPr lang="lt-LT" smtClean="0"/>
              <a:t>‹#›</a:t>
            </a:fld>
            <a:endParaRPr lang="lt-LT"/>
          </a:p>
        </p:txBody>
      </p:sp>
    </p:spTree>
    <p:extLst>
      <p:ext uri="{BB962C8B-B14F-4D97-AF65-F5344CB8AC3E}">
        <p14:creationId xmlns:p14="http://schemas.microsoft.com/office/powerpoint/2010/main" val="2946777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20F013-1EFD-4728-88B1-0A6F39449BD6}" type="datetimeFigureOut">
              <a:rPr lang="lt-LT" smtClean="0"/>
              <a:t>2021-01-14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C1EB29EA-8584-4BB1-BD46-C2FDC4167F57}" type="slidenum">
              <a:rPr lang="lt-LT" smtClean="0"/>
              <a:t>‹#›</a:t>
            </a:fld>
            <a:endParaRPr lang="lt-LT"/>
          </a:p>
        </p:txBody>
      </p:sp>
    </p:spTree>
    <p:extLst>
      <p:ext uri="{BB962C8B-B14F-4D97-AF65-F5344CB8AC3E}">
        <p14:creationId xmlns:p14="http://schemas.microsoft.com/office/powerpoint/2010/main" val="1172025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7E20F013-1EFD-4728-88B1-0A6F39449BD6}" type="datetimeFigureOut">
              <a:rPr lang="lt-LT" smtClean="0"/>
              <a:t>2021-01-14</a:t>
            </a:fld>
            <a:endParaRPr lang="lt-LT"/>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lt-LT"/>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C1EB29EA-8584-4BB1-BD46-C2FDC4167F57}" type="slidenum">
              <a:rPr lang="lt-LT" smtClean="0"/>
              <a:t>‹#›</a:t>
            </a:fld>
            <a:endParaRPr lang="lt-LT"/>
          </a:p>
        </p:txBody>
      </p:sp>
    </p:spTree>
    <p:extLst>
      <p:ext uri="{BB962C8B-B14F-4D97-AF65-F5344CB8AC3E}">
        <p14:creationId xmlns:p14="http://schemas.microsoft.com/office/powerpoint/2010/main" val="2173346527"/>
      </p:ext>
    </p:extLst>
  </p:cSld>
  <p:clrMap bg1="lt1" tx1="dk1" bg2="lt2" tx2="dk2" accent1="accent1" accent2="accent2" accent3="accent3" accent4="accent4" accent5="accent5" accent6="accent6" hlink="hlink" folHlink="folHlink"/>
  <p:sldLayoutIdLst>
    <p:sldLayoutId id="2147484258" r:id="rId1"/>
    <p:sldLayoutId id="2147484259" r:id="rId2"/>
    <p:sldLayoutId id="2147484260" r:id="rId3"/>
    <p:sldLayoutId id="2147484261" r:id="rId4"/>
    <p:sldLayoutId id="2147484262" r:id="rId5"/>
    <p:sldLayoutId id="2147484263" r:id="rId6"/>
    <p:sldLayoutId id="2147484264" r:id="rId7"/>
    <p:sldLayoutId id="2147484265" r:id="rId8"/>
    <p:sldLayoutId id="2147484266" r:id="rId9"/>
    <p:sldLayoutId id="2147484267" r:id="rId10"/>
    <p:sldLayoutId id="214748426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01686-DA65-4F8C-9BC3-A2A66DA2B7A0}"/>
              </a:ext>
            </a:extLst>
          </p:cNvPr>
          <p:cNvSpPr>
            <a:spLocks noGrp="1"/>
          </p:cNvSpPr>
          <p:nvPr>
            <p:ph type="ctrTitle"/>
          </p:nvPr>
        </p:nvSpPr>
        <p:spPr>
          <a:xfrm>
            <a:off x="1524000" y="1122363"/>
            <a:ext cx="9144000" cy="987791"/>
          </a:xfrm>
        </p:spPr>
        <p:txBody>
          <a:bodyPr>
            <a:normAutofit/>
          </a:bodyPr>
          <a:lstStyle/>
          <a:p>
            <a:r>
              <a:rPr lang="lt-LT" sz="2800" dirty="0">
                <a:latin typeface="Times New Roman" panose="02020603050405020304" pitchFamily="18" charset="0"/>
                <a:cs typeface="Times New Roman" panose="02020603050405020304" pitchFamily="18" charset="0"/>
              </a:rPr>
              <a:t>Kauno lopšelis-darželis“Pasaka“</a:t>
            </a:r>
          </a:p>
        </p:txBody>
      </p:sp>
      <p:sp>
        <p:nvSpPr>
          <p:cNvPr id="3" name="Subtitle 2">
            <a:extLst>
              <a:ext uri="{FF2B5EF4-FFF2-40B4-BE49-F238E27FC236}">
                <a16:creationId xmlns:a16="http://schemas.microsoft.com/office/drawing/2014/main" id="{521F41B3-4636-4DC0-8EC3-B8CA54CDFB8A}"/>
              </a:ext>
            </a:extLst>
          </p:cNvPr>
          <p:cNvSpPr>
            <a:spLocks noGrp="1"/>
          </p:cNvSpPr>
          <p:nvPr>
            <p:ph type="subTitle" idx="1"/>
          </p:nvPr>
        </p:nvSpPr>
        <p:spPr>
          <a:xfrm>
            <a:off x="1524000" y="3123028"/>
            <a:ext cx="9828628" cy="2968283"/>
          </a:xfrm>
        </p:spPr>
        <p:txBody>
          <a:bodyPr>
            <a:normAutofit fontScale="92500" lnSpcReduction="20000"/>
          </a:bodyPr>
          <a:lstStyle/>
          <a:p>
            <a:r>
              <a:rPr lang="lt-LT" sz="2800" dirty="0"/>
              <a:t> </a:t>
            </a:r>
            <a:r>
              <a:rPr lang="lt-LT" sz="3500" dirty="0">
                <a:latin typeface="Times New Roman" panose="02020603050405020304" pitchFamily="18" charset="0"/>
                <a:cs typeface="Times New Roman" panose="02020603050405020304" pitchFamily="18" charset="0"/>
              </a:rPr>
              <a:t>Metodai gerinantys vaikų adaptacija lopšelyje</a:t>
            </a:r>
          </a:p>
          <a:p>
            <a:endParaRPr lang="lt-LT" dirty="0"/>
          </a:p>
          <a:p>
            <a:endParaRPr lang="lt-LT" dirty="0"/>
          </a:p>
          <a:p>
            <a:endParaRPr lang="lt-LT" dirty="0"/>
          </a:p>
          <a:p>
            <a:pPr algn="r"/>
            <a:r>
              <a:rPr lang="lt-LT" sz="2000" dirty="0">
                <a:latin typeface="Times New Roman" panose="02020603050405020304" pitchFamily="18" charset="0"/>
                <a:cs typeface="Times New Roman" panose="02020603050405020304" pitchFamily="18" charset="0"/>
              </a:rPr>
              <a:t>Parengė mokytojos: E.Bagdonavičienė,</a:t>
            </a:r>
          </a:p>
          <a:p>
            <a:pPr algn="r"/>
            <a:r>
              <a:rPr lang="lt-LT" sz="2000" dirty="0">
                <a:latin typeface="Times New Roman" panose="02020603050405020304" pitchFamily="18" charset="0"/>
                <a:cs typeface="Times New Roman" panose="02020603050405020304" pitchFamily="18" charset="0"/>
              </a:rPr>
              <a:t>               V.Poškaitytė, </a:t>
            </a:r>
          </a:p>
          <a:p>
            <a:pPr algn="r"/>
            <a:r>
              <a:rPr lang="lt-LT" sz="2000" dirty="0">
                <a:latin typeface="Times New Roman" panose="02020603050405020304" pitchFamily="18" charset="0"/>
                <a:cs typeface="Times New Roman" panose="02020603050405020304" pitchFamily="18" charset="0"/>
              </a:rPr>
              <a:t>R.Česonienė</a:t>
            </a:r>
          </a:p>
        </p:txBody>
      </p:sp>
    </p:spTree>
    <p:extLst>
      <p:ext uri="{BB962C8B-B14F-4D97-AF65-F5344CB8AC3E}">
        <p14:creationId xmlns:p14="http://schemas.microsoft.com/office/powerpoint/2010/main" val="2736089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B1DFB-C03C-430B-ADD7-8CC2EDC43FFC}"/>
              </a:ext>
            </a:extLst>
          </p:cNvPr>
          <p:cNvSpPr>
            <a:spLocks noGrp="1"/>
          </p:cNvSpPr>
          <p:nvPr>
            <p:ph type="title"/>
          </p:nvPr>
        </p:nvSpPr>
        <p:spPr/>
        <p:txBody>
          <a:bodyPr>
            <a:normAutofit/>
          </a:bodyPr>
          <a:lstStyle/>
          <a:p>
            <a:pPr algn="ctr"/>
            <a:r>
              <a:rPr lang="lt-LT" sz="2400" b="1" kern="150" dirty="0">
                <a:effectLst/>
                <a:latin typeface="Times New Roman" panose="02020603050405020304" pitchFamily="18" charset="0"/>
                <a:ea typeface="NSimSun" panose="02010609030101010101" pitchFamily="49" charset="-122"/>
                <a:cs typeface="Times New Roman" panose="02020603050405020304" pitchFamily="18" charset="0"/>
              </a:rPr>
              <a:t>Lengva adaptacija.</a:t>
            </a:r>
            <a:br>
              <a:rPr lang="lt-LT" sz="2400" kern="150" dirty="0">
                <a:effectLst/>
                <a:latin typeface="Times New Roman" panose="02020603050405020304" pitchFamily="18" charset="0"/>
                <a:ea typeface="NSimSun" panose="02010609030101010101" pitchFamily="49" charset="-122"/>
                <a:cs typeface="Times New Roman" panose="02020603050405020304" pitchFamily="18" charset="0"/>
              </a:rPr>
            </a:br>
            <a:endParaRPr lang="lt-LT"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F20E45D-B6F6-4F02-BCB9-B309D3E42F5A}"/>
              </a:ext>
            </a:extLst>
          </p:cNvPr>
          <p:cNvSpPr>
            <a:spLocks noGrp="1"/>
          </p:cNvSpPr>
          <p:nvPr>
            <p:ph idx="1"/>
          </p:nvPr>
        </p:nvSpPr>
        <p:spPr/>
        <p:txBody>
          <a:bodyPr>
            <a:normAutofit fontScale="92500" lnSpcReduction="10000"/>
          </a:bodyPr>
          <a:lstStyle/>
          <a:p>
            <a:pPr marL="0" indent="0">
              <a:spcAft>
                <a:spcPts val="0"/>
              </a:spcAft>
              <a:buNone/>
            </a:pPr>
            <a:r>
              <a:rPr lang="lt-LT" sz="1800" b="1" kern="150" dirty="0">
                <a:effectLst/>
                <a:latin typeface="Liberation Serif"/>
                <a:ea typeface="NSimSun" panose="02010609030101010101" pitchFamily="49" charset="-122"/>
                <a:cs typeface="Lucida Sans" panose="020B0602030504020204" pitchFamily="34" charset="0"/>
              </a:rPr>
              <a:t> </a:t>
            </a:r>
            <a:endParaRPr lang="lt-LT" sz="1800" kern="150" dirty="0">
              <a:effectLst/>
              <a:latin typeface="Liberation Serif"/>
              <a:ea typeface="NSimSun" panose="02010609030101010101" pitchFamily="49" charset="-122"/>
              <a:cs typeface="Lucida Sans" panose="020B0602030504020204" pitchFamily="34" charset="0"/>
            </a:endParaRPr>
          </a:p>
          <a:p>
            <a:pPr>
              <a:spcAft>
                <a:spcPts val="0"/>
              </a:spcAft>
            </a:pPr>
            <a:r>
              <a:rPr lang="lt-LT" sz="1800" kern="150" dirty="0">
                <a:effectLst/>
                <a:latin typeface="Liberation Serif"/>
                <a:ea typeface="NSimSun" panose="02010609030101010101" pitchFamily="49" charset="-122"/>
                <a:cs typeface="Lucida Sans" panose="020B0602030504020204" pitchFamily="34" charset="0"/>
              </a:rPr>
              <a:t>Kai mažylis įsilieja į vaikų kolektyvą per 3 – 4 savaites. Tai įrodo, kai vaikas be isterijų ir ašarų įeina į grupę ir lieka joje;</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Kai vaikas kreipiasi į pedagogą ir žiūri jam į akis;</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Geba paprašyti pagalbos;</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Pirmas kontaktuoja su bendraamžiais;</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Geba užsiimti pats trumpą laikotarpį;</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Lengvai prisitaiko prie dienotvarkės;</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Adekvačiai reaguoja į auklėtojos replikas;</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Pasakoja tėveliams apie veiklą lopšelyje;</a:t>
            </a:r>
          </a:p>
          <a:p>
            <a:r>
              <a:rPr lang="lt-LT" sz="1800" dirty="0">
                <a:effectLst/>
                <a:latin typeface="Liberation Serif"/>
                <a:ea typeface="NSimSun" panose="02010609030101010101" pitchFamily="49" charset="-122"/>
                <a:cs typeface="Lucida Sans" panose="020B0602030504020204" pitchFamily="34" charset="0"/>
              </a:rPr>
              <a:t>Sergamumas -  ne daugiau kaip 1 kartą ir ne ilgiau kaip 10 dienų</a:t>
            </a:r>
            <a:endParaRPr lang="lt-LT" dirty="0"/>
          </a:p>
        </p:txBody>
      </p:sp>
    </p:spTree>
    <p:extLst>
      <p:ext uri="{BB962C8B-B14F-4D97-AF65-F5344CB8AC3E}">
        <p14:creationId xmlns:p14="http://schemas.microsoft.com/office/powerpoint/2010/main" val="2018196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27647-2728-411D-8011-E6816AE5AD08}"/>
              </a:ext>
            </a:extLst>
          </p:cNvPr>
          <p:cNvSpPr>
            <a:spLocks noGrp="1"/>
          </p:cNvSpPr>
          <p:nvPr>
            <p:ph type="title"/>
          </p:nvPr>
        </p:nvSpPr>
        <p:spPr>
          <a:xfrm>
            <a:off x="1143000" y="609600"/>
            <a:ext cx="9875520" cy="754966"/>
          </a:xfrm>
        </p:spPr>
        <p:txBody>
          <a:bodyPr>
            <a:normAutofit fontScale="90000"/>
          </a:bodyPr>
          <a:lstStyle/>
          <a:p>
            <a:pPr algn="ctr"/>
            <a:r>
              <a:rPr lang="lt-LT" sz="2400" b="1" kern="150" dirty="0">
                <a:effectLst/>
                <a:latin typeface="Times New Roman" panose="02020603050405020304" pitchFamily="18" charset="0"/>
                <a:ea typeface="NSimSun" panose="02010609030101010101" pitchFamily="49" charset="-122"/>
                <a:cs typeface="Times New Roman" panose="02020603050405020304" pitchFamily="18" charset="0"/>
              </a:rPr>
              <a:t>Vidutinio sunkumo adaptacija</a:t>
            </a:r>
            <a:r>
              <a:rPr lang="lt-LT" sz="2800" b="1" kern="150" dirty="0">
                <a:effectLst/>
                <a:latin typeface="Times New Roman" panose="02020603050405020304" pitchFamily="18" charset="0"/>
                <a:ea typeface="NSimSun" panose="02010609030101010101" pitchFamily="49" charset="-122"/>
                <a:cs typeface="Times New Roman" panose="02020603050405020304" pitchFamily="18" charset="0"/>
              </a:rPr>
              <a:t>.</a:t>
            </a:r>
            <a:br>
              <a:rPr lang="lt-LT" sz="2800" kern="150" dirty="0">
                <a:effectLst/>
                <a:latin typeface="Times New Roman" panose="02020603050405020304" pitchFamily="18" charset="0"/>
                <a:ea typeface="NSimSun" panose="02010609030101010101" pitchFamily="49" charset="-122"/>
                <a:cs typeface="Times New Roman" panose="02020603050405020304" pitchFamily="18" charset="0"/>
              </a:rPr>
            </a:br>
            <a:endParaRPr lang="lt-LT"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39C2E9E-B36C-48D1-BC5E-3BD4D1C9B66C}"/>
              </a:ext>
            </a:extLst>
          </p:cNvPr>
          <p:cNvSpPr>
            <a:spLocks noGrp="1"/>
          </p:cNvSpPr>
          <p:nvPr>
            <p:ph idx="1"/>
          </p:nvPr>
        </p:nvSpPr>
        <p:spPr/>
        <p:txBody>
          <a:bodyPr>
            <a:normAutofit fontScale="92500" lnSpcReduction="20000"/>
          </a:bodyPr>
          <a:lstStyle/>
          <a:p>
            <a:pPr marL="0" indent="0">
              <a:spcAft>
                <a:spcPts val="0"/>
              </a:spcAft>
              <a:buNone/>
            </a:pPr>
            <a:endParaRPr lang="lt-LT" sz="1800" kern="150" dirty="0">
              <a:effectLst/>
              <a:latin typeface="Liberation Serif"/>
              <a:ea typeface="NSimSun" panose="02010609030101010101" pitchFamily="49" charset="-122"/>
              <a:cs typeface="Lucida Sans" panose="020B0602030504020204" pitchFamily="34" charset="0"/>
            </a:endParaRPr>
          </a:p>
          <a:p>
            <a:pPr>
              <a:spcAft>
                <a:spcPts val="0"/>
              </a:spcAft>
            </a:pPr>
            <a:r>
              <a:rPr lang="lt-LT" kern="150" dirty="0">
                <a:effectLst/>
                <a:latin typeface="Times New Roman" panose="02020603050405020304" pitchFamily="18" charset="0"/>
                <a:ea typeface="NSimSun" panose="02010609030101010101" pitchFamily="49" charset="-122"/>
                <a:cs typeface="Times New Roman" panose="02020603050405020304" pitchFamily="18" charset="0"/>
              </a:rPr>
              <a:t>Tokia adaptacija vyksta ne mažiau kaip 1,5 mėnesio. Vaikas dažnai serga, rodo negatyvias reakcijas, bet tai nereiškia, kad jis nesugebės adaptuotis.</a:t>
            </a:r>
          </a:p>
          <a:p>
            <a:pPr>
              <a:spcAft>
                <a:spcPts val="0"/>
              </a:spcAft>
            </a:pPr>
            <a:r>
              <a:rPr lang="lt-LT" kern="150" dirty="0">
                <a:effectLst/>
                <a:latin typeface="Times New Roman" panose="02020603050405020304" pitchFamily="18" charset="0"/>
                <a:ea typeface="NSimSun" panose="02010609030101010101" pitchFamily="49" charset="-122"/>
                <a:cs typeface="Times New Roman" panose="02020603050405020304" pitchFamily="18" charset="0"/>
              </a:rPr>
              <a:t>Stebėdami tokią vaiko adaptaciją pastebime, kad:</a:t>
            </a:r>
          </a:p>
          <a:p>
            <a:pPr marL="342900" lvl="0" indent="-342900">
              <a:spcAft>
                <a:spcPts val="0"/>
              </a:spcAft>
              <a:buFont typeface="Arial" panose="020B0604020202020204" pitchFamily="34" charset="0"/>
              <a:buChar char="•"/>
            </a:pPr>
            <a:r>
              <a:rPr lang="lt-LT" kern="150" dirty="0">
                <a:effectLst/>
                <a:latin typeface="Times New Roman" panose="02020603050405020304" pitchFamily="18" charset="0"/>
                <a:ea typeface="OpenSymbol"/>
                <a:cs typeface="Times New Roman" panose="02020603050405020304" pitchFamily="18" charset="0"/>
              </a:rPr>
              <a:t>vaikas sunkiai išsiskiria su motina, neilgai verkia po išsiskyrimo;</a:t>
            </a:r>
          </a:p>
          <a:p>
            <a:pPr marL="342900" lvl="0" indent="-342900">
              <a:spcAft>
                <a:spcPts val="0"/>
              </a:spcAft>
              <a:buFont typeface="Arial" panose="020B0604020202020204" pitchFamily="34" charset="0"/>
              <a:buChar char="•"/>
            </a:pPr>
            <a:r>
              <a:rPr lang="lt-LT" kern="150" dirty="0">
                <a:effectLst/>
                <a:latin typeface="Times New Roman" panose="02020603050405020304" pitchFamily="18" charset="0"/>
                <a:ea typeface="OpenSymbol"/>
                <a:cs typeface="Times New Roman" panose="02020603050405020304" pitchFamily="18" charset="0"/>
              </a:rPr>
              <a:t>nukreipus dėmesį, lengvai pamiršta išsiskyrimą ir  įsitraukia į žaidimą;</a:t>
            </a:r>
          </a:p>
          <a:p>
            <a:pPr marL="342900" lvl="0" indent="-342900">
              <a:spcAft>
                <a:spcPts val="0"/>
              </a:spcAft>
              <a:buFont typeface="Arial" panose="020B0604020202020204" pitchFamily="34" charset="0"/>
              <a:buChar char="•"/>
            </a:pPr>
            <a:r>
              <a:rPr lang="lt-LT" kern="150" dirty="0">
                <a:effectLst/>
                <a:latin typeface="Times New Roman" panose="02020603050405020304" pitchFamily="18" charset="0"/>
                <a:ea typeface="OpenSymbol"/>
                <a:cs typeface="Times New Roman" panose="02020603050405020304" pitchFamily="18" charset="0"/>
              </a:rPr>
              <a:t>bendrauja su bendraamžiais ir auklėtojais;</a:t>
            </a:r>
          </a:p>
          <a:p>
            <a:pPr marL="342900" lvl="0" indent="-342900">
              <a:spcAft>
                <a:spcPts val="0"/>
              </a:spcAft>
              <a:buFont typeface="Arial" panose="020B0604020202020204" pitchFamily="34" charset="0"/>
              <a:buChar char="•"/>
            </a:pPr>
            <a:r>
              <a:rPr lang="lt-LT" kern="150" dirty="0">
                <a:effectLst/>
                <a:latin typeface="Times New Roman" panose="02020603050405020304" pitchFamily="18" charset="0"/>
                <a:ea typeface="OpenSymbol"/>
                <a:cs typeface="Times New Roman" panose="02020603050405020304" pitchFamily="18" charset="0"/>
              </a:rPr>
              <a:t>laikosi taisyklių ir susitarimų;</a:t>
            </a:r>
          </a:p>
          <a:p>
            <a:pPr marL="342900" lvl="0" indent="-342900">
              <a:spcAft>
                <a:spcPts val="0"/>
              </a:spcAft>
              <a:buFont typeface="Arial" panose="020B0604020202020204" pitchFamily="34" charset="0"/>
              <a:buChar char="•"/>
            </a:pPr>
            <a:r>
              <a:rPr lang="lt-LT" kern="150" dirty="0">
                <a:effectLst/>
                <a:latin typeface="Times New Roman" panose="02020603050405020304" pitchFamily="18" charset="0"/>
                <a:ea typeface="OpenSymbol"/>
                <a:cs typeface="Times New Roman" panose="02020603050405020304" pitchFamily="18" charset="0"/>
              </a:rPr>
              <a:t>adekvačiai reaguoja į pastabas;</a:t>
            </a:r>
          </a:p>
          <a:p>
            <a:pPr marL="342900" lvl="0" indent="-342900">
              <a:spcAft>
                <a:spcPts val="0"/>
              </a:spcAft>
              <a:buFont typeface="Arial" panose="020B0604020202020204" pitchFamily="34" charset="0"/>
              <a:buChar char="•"/>
            </a:pPr>
            <a:r>
              <a:rPr lang="lt-LT" kern="150" dirty="0">
                <a:effectLst/>
                <a:latin typeface="Times New Roman" panose="02020603050405020304" pitchFamily="18" charset="0"/>
                <a:ea typeface="OpenSymbol"/>
                <a:cs typeface="Times New Roman" panose="02020603050405020304" pitchFamily="18" charset="0"/>
              </a:rPr>
              <a:t>retai konfliktuoja.</a:t>
            </a:r>
          </a:p>
          <a:p>
            <a:pPr marL="0" indent="0">
              <a:spcAft>
                <a:spcPts val="0"/>
              </a:spcAft>
              <a:buNone/>
            </a:pPr>
            <a:r>
              <a:rPr lang="lt-LT" sz="1800" kern="150" dirty="0">
                <a:effectLst/>
                <a:latin typeface="Liberation Serif"/>
                <a:ea typeface="NSimSun" panose="02010609030101010101" pitchFamily="49" charset="-122"/>
                <a:cs typeface="Lucida Sans" panose="020B0602030504020204" pitchFamily="34" charset="0"/>
              </a:rPr>
              <a:t> </a:t>
            </a:r>
          </a:p>
          <a:p>
            <a:endParaRPr lang="lt-LT" dirty="0"/>
          </a:p>
        </p:txBody>
      </p:sp>
    </p:spTree>
    <p:extLst>
      <p:ext uri="{BB962C8B-B14F-4D97-AF65-F5344CB8AC3E}">
        <p14:creationId xmlns:p14="http://schemas.microsoft.com/office/powerpoint/2010/main" val="25041206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B5B95-40A9-4145-8FF5-5CB4DDD3FD32}"/>
              </a:ext>
            </a:extLst>
          </p:cNvPr>
          <p:cNvSpPr>
            <a:spLocks noGrp="1"/>
          </p:cNvSpPr>
          <p:nvPr>
            <p:ph type="title"/>
          </p:nvPr>
        </p:nvSpPr>
        <p:spPr/>
        <p:txBody>
          <a:bodyPr/>
          <a:lstStyle/>
          <a:p>
            <a:pPr algn="ctr"/>
            <a:r>
              <a:rPr lang="lt-LT" sz="1800" b="1" kern="150" dirty="0">
                <a:effectLst/>
                <a:latin typeface="Liberation Serif"/>
                <a:ea typeface="NSimSun" panose="02010609030101010101" pitchFamily="49" charset="-122"/>
                <a:cs typeface="Lucida Sans" panose="020B0602030504020204" pitchFamily="34" charset="0"/>
              </a:rPr>
              <a:t> </a:t>
            </a:r>
            <a:r>
              <a:rPr lang="lt-LT" sz="2400" b="1" kern="150" dirty="0">
                <a:effectLst/>
                <a:latin typeface="Times New Roman" panose="02020603050405020304" pitchFamily="18" charset="0"/>
                <a:ea typeface="NSimSun" panose="02010609030101010101" pitchFamily="49" charset="-122"/>
                <a:cs typeface="Times New Roman" panose="02020603050405020304" pitchFamily="18" charset="0"/>
              </a:rPr>
              <a:t>Sunki adaptacija.</a:t>
            </a:r>
            <a:endParaRPr lang="lt-LT"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A8343ED-BE79-4445-8023-8E9FFABCC6B9}"/>
              </a:ext>
            </a:extLst>
          </p:cNvPr>
          <p:cNvSpPr>
            <a:spLocks noGrp="1"/>
          </p:cNvSpPr>
          <p:nvPr>
            <p:ph idx="1"/>
          </p:nvPr>
        </p:nvSpPr>
        <p:spPr>
          <a:xfrm>
            <a:off x="838200" y="2363371"/>
            <a:ext cx="10515600" cy="2940149"/>
          </a:xfrm>
        </p:spPr>
        <p:txBody>
          <a:bodyPr/>
          <a:lstStyle/>
          <a:p>
            <a:pPr>
              <a:spcAft>
                <a:spcPts val="0"/>
              </a:spcAft>
            </a:pPr>
            <a:r>
              <a:rPr lang="lt-LT" sz="1800" b="1" kern="150" dirty="0">
                <a:effectLst/>
                <a:latin typeface="Liberation Serif"/>
                <a:ea typeface="NSimSun" panose="02010609030101010101" pitchFamily="49" charset="-122"/>
                <a:cs typeface="Lucida Sans" panose="020B0602030504020204" pitchFamily="34" charset="0"/>
              </a:rPr>
              <a:t> </a:t>
            </a:r>
            <a:r>
              <a:rPr lang="lt-LT" sz="2000" kern="150" dirty="0">
                <a:effectLst/>
                <a:latin typeface="Liberation Serif"/>
                <a:ea typeface="NSimSun" panose="02010609030101010101" pitchFamily="49" charset="-122"/>
                <a:cs typeface="Lucida Sans" panose="020B0602030504020204" pitchFamily="34" charset="0"/>
              </a:rPr>
              <a:t>Mažyliai su sunkia adaptacija retesni atvejai. Kai kurie iš jų demonstruoja atvirą agresiją, kiti užsidaro savyje. </a:t>
            </a:r>
            <a:endParaRPr lang="en-US" sz="2000" kern="150" dirty="0">
              <a:effectLst/>
              <a:latin typeface="Liberation Serif"/>
              <a:ea typeface="NSimSun" panose="02010609030101010101" pitchFamily="49" charset="-122"/>
              <a:cs typeface="Lucida Sans" panose="020B0602030504020204" pitchFamily="34" charset="0"/>
            </a:endParaRPr>
          </a:p>
          <a:p>
            <a:pPr>
              <a:spcAft>
                <a:spcPts val="0"/>
              </a:spcAft>
            </a:pPr>
            <a:r>
              <a:rPr lang="lt-LT" sz="2000" kern="150" dirty="0">
                <a:effectLst/>
                <a:latin typeface="Liberation Serif"/>
                <a:ea typeface="NSimSun" panose="02010609030101010101" pitchFamily="49" charset="-122"/>
                <a:cs typeface="Lucida Sans" panose="020B0602030504020204" pitchFamily="34" charset="0"/>
              </a:rPr>
              <a:t>Tokia adaptacija gali trukti nuo 2 mėn. iki pusės metų. </a:t>
            </a:r>
            <a:endParaRPr lang="en-US" sz="2000" kern="150" dirty="0">
              <a:effectLst/>
              <a:latin typeface="Liberation Serif"/>
              <a:ea typeface="NSimSun" panose="02010609030101010101" pitchFamily="49" charset="-122"/>
              <a:cs typeface="Lucida Sans" panose="020B0602030504020204" pitchFamily="34" charset="0"/>
            </a:endParaRPr>
          </a:p>
          <a:p>
            <a:pPr>
              <a:spcAft>
                <a:spcPts val="0"/>
              </a:spcAft>
            </a:pPr>
            <a:r>
              <a:rPr lang="lt-LT" sz="2000" kern="150" dirty="0">
                <a:effectLst/>
                <a:latin typeface="Liberation Serif"/>
                <a:ea typeface="NSimSun" panose="02010609030101010101" pitchFamily="49" charset="-122"/>
                <a:cs typeface="Lucida Sans" panose="020B0602030504020204" pitchFamily="34" charset="0"/>
              </a:rPr>
              <a:t>Sergamumas  - daugiau  kaip 3 kartai per adaptacijos laikotarpį ir  ilgesnis kaip 10dienų.</a:t>
            </a:r>
          </a:p>
        </p:txBody>
      </p:sp>
    </p:spTree>
    <p:extLst>
      <p:ext uri="{BB962C8B-B14F-4D97-AF65-F5344CB8AC3E}">
        <p14:creationId xmlns:p14="http://schemas.microsoft.com/office/powerpoint/2010/main" val="42071956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2F7E8-BD0B-4661-8842-61094D7B9101}"/>
              </a:ext>
            </a:extLst>
          </p:cNvPr>
          <p:cNvSpPr>
            <a:spLocks noGrp="1"/>
          </p:cNvSpPr>
          <p:nvPr>
            <p:ph type="title"/>
          </p:nvPr>
        </p:nvSpPr>
        <p:spPr>
          <a:xfrm>
            <a:off x="1143000" y="609600"/>
            <a:ext cx="9875520" cy="839372"/>
          </a:xfrm>
        </p:spPr>
        <p:txBody>
          <a:bodyPr>
            <a:normAutofit/>
          </a:bodyPr>
          <a:lstStyle/>
          <a:p>
            <a:pPr algn="ctr"/>
            <a:r>
              <a:rPr lang="lt-LT" sz="2400" b="1" kern="150" dirty="0">
                <a:effectLst/>
                <a:latin typeface="Times New Roman" panose="02020603050405020304" pitchFamily="18" charset="0"/>
                <a:ea typeface="NSimSun" panose="02010609030101010101" pitchFamily="49" charset="-122"/>
                <a:cs typeface="Times New Roman" panose="02020603050405020304" pitchFamily="18" charset="0"/>
              </a:rPr>
              <a:t>Sunki adaptacija.</a:t>
            </a:r>
            <a:endParaRPr lang="lt-LT" sz="2400"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71F07C96-0A83-4868-B626-571C1F80C680}"/>
              </a:ext>
            </a:extLst>
          </p:cNvPr>
          <p:cNvGraphicFramePr>
            <a:graphicFrameLocks noGrp="1"/>
          </p:cNvGraphicFramePr>
          <p:nvPr>
            <p:ph idx="1"/>
            <p:extLst>
              <p:ext uri="{D42A27DB-BD31-4B8C-83A1-F6EECF244321}">
                <p14:modId xmlns:p14="http://schemas.microsoft.com/office/powerpoint/2010/main" val="3377252654"/>
              </p:ext>
            </p:extLst>
          </p:nvPr>
        </p:nvGraphicFramePr>
        <p:xfrm>
          <a:off x="534572" y="1825625"/>
          <a:ext cx="10888393" cy="4667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084004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F1C15-F599-4E9C-86F4-1AA1C09E4C24}"/>
              </a:ext>
            </a:extLst>
          </p:cNvPr>
          <p:cNvSpPr>
            <a:spLocks noGrp="1"/>
          </p:cNvSpPr>
          <p:nvPr>
            <p:ph type="title"/>
          </p:nvPr>
        </p:nvSpPr>
        <p:spPr>
          <a:xfrm>
            <a:off x="1143000" y="609600"/>
            <a:ext cx="9875520" cy="642425"/>
          </a:xfrm>
        </p:spPr>
        <p:txBody>
          <a:bodyPr>
            <a:normAutofit/>
          </a:bodyPr>
          <a:lstStyle/>
          <a:p>
            <a:r>
              <a:rPr lang="lt-LT" sz="1800" b="1" dirty="0">
                <a:effectLst/>
                <a:latin typeface="Times New Roman" panose="02020603050405020304" pitchFamily="18" charset="0"/>
                <a:ea typeface="NSimSun" panose="02010609030101010101" pitchFamily="49" charset="-122"/>
                <a:cs typeface="Times New Roman" panose="02020603050405020304" pitchFamily="18" charset="0"/>
              </a:rPr>
              <a:t>TYRIMAS KAIP TAIKANT ĮVAIRIUS METODUS IR PRIEMONES GERĖJO VAIKŲ ADAPTACIJA</a:t>
            </a:r>
            <a:endParaRPr lang="lt-LT" sz="1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386138F-4886-4756-A3FE-08EA990A8EAC}"/>
              </a:ext>
            </a:extLst>
          </p:cNvPr>
          <p:cNvSpPr>
            <a:spLocks noGrp="1"/>
          </p:cNvSpPr>
          <p:nvPr>
            <p:ph idx="1"/>
          </p:nvPr>
        </p:nvSpPr>
        <p:spPr>
          <a:xfrm>
            <a:off x="1143000" y="1688123"/>
            <a:ext cx="9872871" cy="4560277"/>
          </a:xfrm>
        </p:spPr>
        <p:txBody>
          <a:bodyPr>
            <a:noAutofit/>
          </a:bodyPr>
          <a:lstStyle/>
          <a:p>
            <a:pPr marL="0" indent="0">
              <a:spcAft>
                <a:spcPts val="0"/>
              </a:spcAft>
              <a:buNone/>
            </a:pPr>
            <a:r>
              <a:rPr lang="lt-LT" sz="2000" kern="150" dirty="0">
                <a:effectLst/>
                <a:latin typeface="Liberation Serif"/>
                <a:ea typeface="NSimSun" panose="02010609030101010101" pitchFamily="49" charset="-122"/>
                <a:cs typeface="Lucida Sans" panose="020B0602030504020204" pitchFamily="34" charset="0"/>
              </a:rPr>
              <a:t> </a:t>
            </a:r>
            <a:r>
              <a:rPr lang="lt-LT" sz="2000" kern="150" dirty="0">
                <a:effectLst/>
                <a:latin typeface="Times New Roman" panose="02020603050405020304" pitchFamily="18" charset="0"/>
                <a:ea typeface="NSimSun" panose="02010609030101010101" pitchFamily="49" charset="-122"/>
                <a:cs typeface="Times New Roman" panose="02020603050405020304" pitchFamily="18" charset="0"/>
              </a:rPr>
              <a:t>Tam, kad palengvinti ankstyvojo amžiaus vaikų adaptaciją taikome įvairius metodus. </a:t>
            </a:r>
            <a:endParaRPr lang="en-US" sz="2000" kern="150" dirty="0">
              <a:effectLst/>
              <a:latin typeface="Times New Roman" panose="02020603050405020304" pitchFamily="18" charset="0"/>
              <a:ea typeface="NSimSun" panose="02010609030101010101" pitchFamily="49" charset="-122"/>
              <a:cs typeface="Times New Roman" panose="02020603050405020304" pitchFamily="18" charset="0"/>
            </a:endParaRPr>
          </a:p>
          <a:p>
            <a:pPr marL="0" indent="0">
              <a:spcAft>
                <a:spcPts val="0"/>
              </a:spcAft>
              <a:buNone/>
            </a:pPr>
            <a:endParaRPr lang="en-US" sz="2000" kern="150" dirty="0">
              <a:effectLst/>
              <a:latin typeface="Times New Roman" panose="02020603050405020304" pitchFamily="18" charset="0"/>
              <a:ea typeface="NSimSun" panose="02010609030101010101" pitchFamily="49" charset="-122"/>
              <a:cs typeface="Times New Roman" panose="02020603050405020304" pitchFamily="18" charset="0"/>
            </a:endParaRPr>
          </a:p>
          <a:p>
            <a:r>
              <a:rPr lang="lt-LT" sz="2000" kern="150" dirty="0">
                <a:effectLst/>
                <a:latin typeface="Times New Roman" panose="02020603050405020304" pitchFamily="18" charset="0"/>
                <a:ea typeface="OpenSymbol"/>
                <a:cs typeface="Times New Roman" panose="02020603050405020304" pitchFamily="18" charset="0"/>
              </a:rPr>
              <a:t>pirmas tėvų supažindinimas su lopšeliu dar nepradėjus lankyti įstaigos. Būsimų lopšelinukų tėvų susitikimas su darželio direktore, psichologe, pedagogais;</a:t>
            </a:r>
          </a:p>
          <a:p>
            <a:pPr marL="342900" lvl="0" indent="-342900">
              <a:spcAft>
                <a:spcPts val="0"/>
              </a:spcAft>
              <a:buFont typeface="Arial" panose="020B0604020202020204" pitchFamily="34" charset="0"/>
              <a:buChar char="•"/>
            </a:pPr>
            <a:r>
              <a:rPr lang="lt-LT" sz="2000" kern="150" dirty="0">
                <a:effectLst/>
                <a:latin typeface="Times New Roman" panose="02020603050405020304" pitchFamily="18" charset="0"/>
                <a:ea typeface="OpenSymbol"/>
                <a:cs typeface="Times New Roman" panose="02020603050405020304" pitchFamily="18" charset="0"/>
              </a:rPr>
              <a:t>pasikeitimas asmeniniais kontaktais tarp pedagogų ir tėvų;</a:t>
            </a:r>
          </a:p>
          <a:p>
            <a:pPr marL="342900" lvl="0" indent="-342900">
              <a:spcAft>
                <a:spcPts val="0"/>
              </a:spcAft>
              <a:buFont typeface="Arial" panose="020B0604020202020204" pitchFamily="34" charset="0"/>
              <a:buChar char="•"/>
            </a:pPr>
            <a:r>
              <a:rPr lang="lt-LT" sz="2000" kern="150" dirty="0">
                <a:effectLst/>
                <a:latin typeface="Times New Roman" panose="02020603050405020304" pitchFamily="18" charset="0"/>
                <a:ea typeface="OpenSymbol"/>
                <a:cs typeface="Times New Roman" panose="02020603050405020304" pitchFamily="18" charset="0"/>
              </a:rPr>
              <a:t>stendiniai pranešimai apie adaptaciją;</a:t>
            </a:r>
          </a:p>
          <a:p>
            <a:pPr marL="342900" lvl="0" indent="-342900">
              <a:spcAft>
                <a:spcPts val="0"/>
              </a:spcAft>
              <a:buFont typeface="Arial" panose="020B0604020202020204" pitchFamily="34" charset="0"/>
              <a:buChar char="•"/>
            </a:pPr>
            <a:r>
              <a:rPr lang="lt-LT" sz="2000" kern="150" dirty="0">
                <a:effectLst/>
                <a:latin typeface="Times New Roman" panose="02020603050405020304" pitchFamily="18" charset="0"/>
                <a:ea typeface="OpenSymbol"/>
                <a:cs typeface="Times New Roman" panose="02020603050405020304" pitchFamily="18" charset="0"/>
              </a:rPr>
              <a:t>informacija ir lankstinukai tėvams apie adaptaciją;</a:t>
            </a:r>
          </a:p>
          <a:p>
            <a:pPr marL="342900" lvl="0" indent="-342900">
              <a:spcAft>
                <a:spcPts val="0"/>
              </a:spcAft>
              <a:buFont typeface="Arial" panose="020B0604020202020204" pitchFamily="34" charset="0"/>
              <a:buChar char="•"/>
            </a:pPr>
            <a:r>
              <a:rPr lang="lt-LT" sz="2000" kern="150" dirty="0">
                <a:effectLst/>
                <a:latin typeface="Times New Roman" panose="02020603050405020304" pitchFamily="18" charset="0"/>
                <a:ea typeface="OpenSymbol"/>
                <a:cs typeface="Times New Roman" panose="02020603050405020304" pitchFamily="18" charset="0"/>
              </a:rPr>
              <a:t> bendros grupės sukūrimas feisbuke žinučių, nuotraukų siuntimui dienos bėgyje;</a:t>
            </a:r>
          </a:p>
          <a:p>
            <a:pPr marL="342900" lvl="0" indent="-342900">
              <a:spcAft>
                <a:spcPts val="0"/>
              </a:spcAft>
              <a:buFont typeface="Arial" panose="020B0604020202020204" pitchFamily="34" charset="0"/>
              <a:buChar char="•"/>
            </a:pPr>
            <a:r>
              <a:rPr lang="lt-LT" sz="2000" kern="150" dirty="0">
                <a:effectLst/>
                <a:latin typeface="Times New Roman" panose="02020603050405020304" pitchFamily="18" charset="0"/>
                <a:ea typeface="OpenSymbol"/>
                <a:cs typeface="Times New Roman" panose="02020603050405020304" pitchFamily="18" charset="0"/>
              </a:rPr>
              <a:t>tėvų informavimas apie kiekvieno vaiko individualios adaptacijos specifiką.</a:t>
            </a:r>
          </a:p>
          <a:p>
            <a:pPr marL="0" indent="0">
              <a:spcAft>
                <a:spcPts val="0"/>
              </a:spcAft>
              <a:buNone/>
            </a:pPr>
            <a:r>
              <a:rPr lang="lt-LT" sz="2000" kern="150" dirty="0">
                <a:effectLst/>
                <a:latin typeface="Times New Roman" panose="02020603050405020304" pitchFamily="18" charset="0"/>
                <a:ea typeface="NSimSun" panose="02010609030101010101" pitchFamily="49" charset="-122"/>
                <a:cs typeface="Times New Roman" panose="02020603050405020304" pitchFamily="18" charset="0"/>
              </a:rPr>
              <a:t>    Šios priemonės užtikrina tėvų informuotumą apie vaikų būklę dienos bėgyje, nes ramūs  tėvai lygu ramus vaikas.</a:t>
            </a:r>
          </a:p>
          <a:p>
            <a:pPr marL="342900" lvl="0" indent="-342900">
              <a:spcAft>
                <a:spcPts val="0"/>
              </a:spcAft>
              <a:buFont typeface="Arial" panose="020B0604020202020204" pitchFamily="34" charset="0"/>
              <a:buChar char="•"/>
            </a:pPr>
            <a:endParaRPr lang="lt-LT" sz="2000" dirty="0"/>
          </a:p>
        </p:txBody>
      </p:sp>
    </p:spTree>
    <p:extLst>
      <p:ext uri="{BB962C8B-B14F-4D97-AF65-F5344CB8AC3E}">
        <p14:creationId xmlns:p14="http://schemas.microsoft.com/office/powerpoint/2010/main" val="25900704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47950-2ED6-4410-81A9-107A8134F1F2}"/>
              </a:ext>
            </a:extLst>
          </p:cNvPr>
          <p:cNvSpPr>
            <a:spLocks noGrp="1"/>
          </p:cNvSpPr>
          <p:nvPr>
            <p:ph type="title"/>
          </p:nvPr>
        </p:nvSpPr>
        <p:spPr>
          <a:xfrm>
            <a:off x="2281312" y="351289"/>
            <a:ext cx="8747759" cy="858533"/>
          </a:xfrm>
        </p:spPr>
        <p:txBody>
          <a:bodyPr>
            <a:normAutofit/>
          </a:bodyPr>
          <a:lstStyle/>
          <a:p>
            <a:r>
              <a:rPr lang="lt-LT" sz="2000" dirty="0">
                <a:effectLst/>
                <a:latin typeface="Times New Roman" panose="02020603050405020304" pitchFamily="18" charset="0"/>
                <a:ea typeface="NSimSun" panose="02010609030101010101" pitchFamily="49" charset="-122"/>
                <a:cs typeface="Times New Roman" panose="02020603050405020304" pitchFamily="18" charset="0"/>
              </a:rPr>
              <a:t>KAIP TAIKANT ĮVAIRIUS METODUS IR PRIEMONES GERĖJO VAIKŲ ADAPTACIJA</a:t>
            </a:r>
            <a:endParaRPr lang="lt-LT" sz="2000" dirty="0"/>
          </a:p>
        </p:txBody>
      </p:sp>
      <p:graphicFrame>
        <p:nvGraphicFramePr>
          <p:cNvPr id="6" name="Content Placeholder 5">
            <a:extLst>
              <a:ext uri="{FF2B5EF4-FFF2-40B4-BE49-F238E27FC236}">
                <a16:creationId xmlns:a16="http://schemas.microsoft.com/office/drawing/2014/main" id="{B983D2B0-66F8-4A85-9089-443D51DC33D0}"/>
              </a:ext>
            </a:extLst>
          </p:cNvPr>
          <p:cNvGraphicFramePr>
            <a:graphicFrameLocks noGrp="1"/>
          </p:cNvGraphicFramePr>
          <p:nvPr>
            <p:ph idx="1"/>
            <p:extLst>
              <p:ext uri="{D42A27DB-BD31-4B8C-83A1-F6EECF244321}">
                <p14:modId xmlns:p14="http://schemas.microsoft.com/office/powerpoint/2010/main" val="3564567958"/>
              </p:ext>
            </p:extLst>
          </p:nvPr>
        </p:nvGraphicFramePr>
        <p:xfrm>
          <a:off x="675249" y="1434452"/>
          <a:ext cx="10578905" cy="460757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71F07C96-0A83-4868-B626-571C1F80C680}"/>
              </a:ext>
            </a:extLst>
          </p:cNvPr>
          <p:cNvGraphicFramePr>
            <a:graphicFrameLocks/>
          </p:cNvGraphicFramePr>
          <p:nvPr>
            <p:extLst>
              <p:ext uri="{D42A27DB-BD31-4B8C-83A1-F6EECF244321}">
                <p14:modId xmlns:p14="http://schemas.microsoft.com/office/powerpoint/2010/main" val="3338588896"/>
              </p:ext>
            </p:extLst>
          </p:nvPr>
        </p:nvGraphicFramePr>
        <p:xfrm>
          <a:off x="393895" y="1899137"/>
          <a:ext cx="11577711" cy="4607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125016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40068-EFB3-4E5F-9B8D-7D4CE053BB6D}"/>
              </a:ext>
            </a:extLst>
          </p:cNvPr>
          <p:cNvSpPr>
            <a:spLocks noGrp="1"/>
          </p:cNvSpPr>
          <p:nvPr>
            <p:ph type="title"/>
          </p:nvPr>
        </p:nvSpPr>
        <p:spPr/>
        <p:txBody>
          <a:bodyPr>
            <a:normAutofit fontScale="90000"/>
          </a:bodyPr>
          <a:lstStyle/>
          <a:p>
            <a:r>
              <a:rPr lang="lt-LT" sz="4400" kern="150" dirty="0">
                <a:effectLst/>
                <a:latin typeface="Liberation Serif"/>
                <a:ea typeface="NSimSun" panose="02010609030101010101" pitchFamily="49" charset="-122"/>
                <a:cs typeface="Lucida Sans" panose="020B0602030504020204" pitchFamily="34" charset="0"/>
              </a:rPr>
              <a:t>Svarbus adaptacijos metodas tėvų įtraukimas į ugdymo procesą:</a:t>
            </a:r>
            <a:br>
              <a:rPr lang="lt-LT" sz="4400" kern="150" dirty="0">
                <a:effectLst/>
                <a:latin typeface="Liberation Serif"/>
                <a:ea typeface="NSimSun" panose="02010609030101010101" pitchFamily="49" charset="-122"/>
                <a:cs typeface="Lucida Sans" panose="020B0602030504020204" pitchFamily="34" charset="0"/>
              </a:rPr>
            </a:br>
            <a:endParaRPr lang="lt-LT" dirty="0"/>
          </a:p>
        </p:txBody>
      </p:sp>
      <p:sp>
        <p:nvSpPr>
          <p:cNvPr id="3" name="Content Placeholder 2">
            <a:extLst>
              <a:ext uri="{FF2B5EF4-FFF2-40B4-BE49-F238E27FC236}">
                <a16:creationId xmlns:a16="http://schemas.microsoft.com/office/drawing/2014/main" id="{DBCCCC16-6263-4B68-BCF4-B1075D089BF9}"/>
              </a:ext>
            </a:extLst>
          </p:cNvPr>
          <p:cNvSpPr>
            <a:spLocks noGrp="1"/>
          </p:cNvSpPr>
          <p:nvPr>
            <p:ph idx="1"/>
          </p:nvPr>
        </p:nvSpPr>
        <p:spPr/>
        <p:txBody>
          <a:bodyPr>
            <a:normAutofit/>
          </a:bodyPr>
          <a:lstStyle/>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vaiko charakteristika (aprašas) iš tėvų;</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tėvų susipažinimas su grupe ir buvimas kartu su vaiku grupėje;</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lankstus lopšelio lankymo grafikas pirminėje adaptacijos stadijoje;</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turimų vaikų įpročių išsaugojimas pirmas 2 – 3 savaites;</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individualaus prie kiekvieno vaiko priėjimo metodas;</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sekantis bendradarbiavimo su tėvais etapas tai laikymasis darželio dienotvarkės ir namie;</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brolių ir sesių pagalba su tėvų žinia;</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individualūs adaptacijos sąsiuvinukai, kuriuos pildo savaitę tėveliai kasdien ir penktadienį priduoda auklėtojai, kuri parašo rekomendacijas.</a:t>
            </a:r>
            <a:endParaRPr lang="lt-LT" sz="1800" kern="150" dirty="0">
              <a:effectLst/>
              <a:latin typeface="Liberation Serif"/>
              <a:ea typeface="NSimSun" panose="02010609030101010101" pitchFamily="49" charset="-122"/>
              <a:cs typeface="Lucida Sans" panose="020B0602030504020204" pitchFamily="34" charset="0"/>
            </a:endParaRPr>
          </a:p>
          <a:p>
            <a:pPr marL="0" indent="0">
              <a:buNone/>
            </a:pPr>
            <a:endParaRPr lang="lt-LT" dirty="0"/>
          </a:p>
        </p:txBody>
      </p:sp>
    </p:spTree>
    <p:extLst>
      <p:ext uri="{BB962C8B-B14F-4D97-AF65-F5344CB8AC3E}">
        <p14:creationId xmlns:p14="http://schemas.microsoft.com/office/powerpoint/2010/main" val="13984811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DE0DA-F6D3-462C-A8BB-266451A9BFF0}"/>
              </a:ext>
            </a:extLst>
          </p:cNvPr>
          <p:cNvSpPr>
            <a:spLocks noGrp="1"/>
          </p:cNvSpPr>
          <p:nvPr>
            <p:ph type="title"/>
          </p:nvPr>
        </p:nvSpPr>
        <p:spPr>
          <a:xfrm>
            <a:off x="838200" y="365125"/>
            <a:ext cx="10515600" cy="830629"/>
          </a:xfrm>
        </p:spPr>
        <p:txBody>
          <a:bodyPr>
            <a:noAutofit/>
          </a:bodyPr>
          <a:lstStyle/>
          <a:p>
            <a:pPr algn="ctr"/>
            <a:r>
              <a:rPr lang="lt-LT" sz="2800" kern="150" dirty="0">
                <a:effectLst/>
                <a:latin typeface="Times New Roman" panose="02020603050405020304" pitchFamily="18" charset="0"/>
                <a:ea typeface="NSimSun" panose="02010609030101010101" pitchFamily="49" charset="-122"/>
                <a:cs typeface="Times New Roman" panose="02020603050405020304" pitchFamily="18" charset="0"/>
              </a:rPr>
              <a:t>Tėvų įtraukimas į ugdymo procesą</a:t>
            </a:r>
            <a:br>
              <a:rPr lang="lt-LT" sz="2800" kern="150" dirty="0">
                <a:effectLst/>
                <a:latin typeface="Times New Roman" panose="02020603050405020304" pitchFamily="18" charset="0"/>
                <a:ea typeface="NSimSun" panose="02010609030101010101" pitchFamily="49" charset="-122"/>
                <a:cs typeface="Times New Roman" panose="02020603050405020304" pitchFamily="18" charset="0"/>
              </a:rPr>
            </a:br>
            <a:endParaRPr lang="lt-LT" sz="2800"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71F07C96-0A83-4868-B626-571C1F80C680}"/>
              </a:ext>
            </a:extLst>
          </p:cNvPr>
          <p:cNvGraphicFramePr>
            <a:graphicFrameLocks noGrp="1"/>
          </p:cNvGraphicFramePr>
          <p:nvPr>
            <p:ph idx="1"/>
            <p:extLst>
              <p:ext uri="{D42A27DB-BD31-4B8C-83A1-F6EECF244321}">
                <p14:modId xmlns:p14="http://schemas.microsoft.com/office/powerpoint/2010/main" val="2470983664"/>
              </p:ext>
            </p:extLst>
          </p:nvPr>
        </p:nvGraphicFramePr>
        <p:xfrm>
          <a:off x="337625" y="1690687"/>
          <a:ext cx="11226019" cy="48021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50445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6CA9B-D4F4-46AC-9D0F-880A7CD52014}"/>
              </a:ext>
            </a:extLst>
          </p:cNvPr>
          <p:cNvSpPr>
            <a:spLocks noGrp="1"/>
          </p:cNvSpPr>
          <p:nvPr>
            <p:ph type="title"/>
          </p:nvPr>
        </p:nvSpPr>
        <p:spPr/>
        <p:txBody>
          <a:bodyPr>
            <a:noAutofit/>
          </a:bodyPr>
          <a:lstStyle/>
          <a:p>
            <a:r>
              <a:rPr lang="lt-LT" sz="2400" kern="150" dirty="0">
                <a:effectLst/>
                <a:latin typeface="Times New Roman" panose="02020603050405020304" pitchFamily="18" charset="0"/>
                <a:ea typeface="NSimSun" panose="02010609030101010101" pitchFamily="49" charset="-122"/>
                <a:cs typeface="Times New Roman" panose="02020603050405020304" pitchFamily="18" charset="0"/>
              </a:rPr>
              <a:t>Žaidybiniai metodai sąveikai su vaiku. Pagrindinė žaidimo užduotis šiuo periodu – emocianalaus  kontakto formavimas, pasitikėjimo kūrimas tarp vaiko ir pedagogo. Tam naudojamos šios priemonės:</a:t>
            </a:r>
            <a:br>
              <a:rPr lang="lt-LT" sz="2400" kern="150" dirty="0">
                <a:effectLst/>
                <a:latin typeface="Times New Roman" panose="02020603050405020304" pitchFamily="18" charset="0"/>
                <a:ea typeface="NSimSun" panose="02010609030101010101" pitchFamily="49" charset="-122"/>
                <a:cs typeface="Times New Roman" panose="02020603050405020304" pitchFamily="18" charset="0"/>
              </a:rPr>
            </a:br>
            <a:endParaRPr lang="lt-LT"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11876AC-8A5B-453A-A672-C72D532D621D}"/>
              </a:ext>
            </a:extLst>
          </p:cNvPr>
          <p:cNvSpPr>
            <a:spLocks noGrp="1"/>
          </p:cNvSpPr>
          <p:nvPr>
            <p:ph idx="1"/>
          </p:nvPr>
        </p:nvSpPr>
        <p:spPr>
          <a:xfrm>
            <a:off x="838200" y="2475915"/>
            <a:ext cx="10515600" cy="3701048"/>
          </a:xfrm>
        </p:spPr>
        <p:txBody>
          <a:bodyPr>
            <a:normAutofit fontScale="40000" lnSpcReduction="20000"/>
          </a:bodyPr>
          <a:lstStyle/>
          <a:p>
            <a:pPr marL="342900" lvl="0" indent="-342900">
              <a:spcAft>
                <a:spcPts val="0"/>
              </a:spcAft>
              <a:buFont typeface="Arial" panose="020B0604020202020204" pitchFamily="34" charset="0"/>
              <a:buChar char="•"/>
            </a:pPr>
            <a:r>
              <a:rPr lang="lt-LT" sz="5000" kern="150" dirty="0">
                <a:effectLst/>
                <a:latin typeface="Times New Roman" panose="02020603050405020304" pitchFamily="18" charset="0"/>
                <a:ea typeface="OpenSymbol"/>
                <a:cs typeface="Times New Roman" panose="02020603050405020304" pitchFamily="18" charset="0"/>
              </a:rPr>
              <a:t>emocinis bendravimas kuriamas bendrais veiksmais, palydimas šypsena, švelnia intonacija, rūpesčio parodymu kiekvienam vaikui;</a:t>
            </a:r>
          </a:p>
          <a:p>
            <a:pPr marL="342900" lvl="0" indent="-342900">
              <a:spcAft>
                <a:spcPts val="0"/>
              </a:spcAft>
              <a:buFont typeface="Arial" panose="020B0604020202020204" pitchFamily="34" charset="0"/>
              <a:buChar char="•"/>
            </a:pPr>
            <a:r>
              <a:rPr lang="lt-LT" sz="5000" kern="150" dirty="0">
                <a:effectLst/>
                <a:latin typeface="Times New Roman" panose="02020603050405020304" pitchFamily="18" charset="0"/>
                <a:ea typeface="OpenSymbol"/>
                <a:cs typeface="Times New Roman" panose="02020603050405020304" pitchFamily="18" charset="0"/>
              </a:rPr>
              <a:t>žaidimai su kūniškos terapijos elementais (apkabinti, paglostyti), relaksacijos pratimai, ko pasekoje vaikų nervų sistema gauna pilnavertį poilsį;</a:t>
            </a:r>
          </a:p>
          <a:p>
            <a:pPr marL="342900" lvl="0" indent="-342900">
              <a:spcAft>
                <a:spcPts val="0"/>
              </a:spcAft>
              <a:buFont typeface="Arial" panose="020B0604020202020204" pitchFamily="34" charset="0"/>
              <a:buChar char="•"/>
            </a:pPr>
            <a:r>
              <a:rPr lang="lt-LT" sz="5000" kern="150" dirty="0">
                <a:effectLst/>
                <a:latin typeface="Times New Roman" panose="02020603050405020304" pitchFamily="18" charset="0"/>
                <a:ea typeface="OpenSymbol"/>
                <a:cs typeface="Times New Roman" panose="02020603050405020304" pitchFamily="18" charset="0"/>
              </a:rPr>
              <a:t>relaksacijos žaidimai – tai įtampos nuėmimas, atsipalaidavimas, poilsis, tai žaidimai su smėliu ir vandeniu;</a:t>
            </a:r>
          </a:p>
          <a:p>
            <a:pPr marL="342900" lvl="0" indent="-342900">
              <a:spcAft>
                <a:spcPts val="0"/>
              </a:spcAft>
              <a:buFont typeface="Arial" panose="020B0604020202020204" pitchFamily="34" charset="0"/>
              <a:buChar char="•"/>
            </a:pPr>
            <a:r>
              <a:rPr lang="lt-LT" sz="5000" kern="150" dirty="0">
                <a:effectLst/>
                <a:latin typeface="Times New Roman" panose="02020603050405020304" pitchFamily="18" charset="0"/>
                <a:ea typeface="OpenSymbol"/>
                <a:cs typeface="Times New Roman" panose="02020603050405020304" pitchFamily="18" charset="0"/>
              </a:rPr>
              <a:t>žaidimai t. b. bendri visiems vaikams;</a:t>
            </a:r>
          </a:p>
          <a:p>
            <a:pPr marL="342900" lvl="0" indent="-342900">
              <a:spcAft>
                <a:spcPts val="0"/>
              </a:spcAft>
              <a:buFont typeface="Arial" panose="020B0604020202020204" pitchFamily="34" charset="0"/>
              <a:buChar char="•"/>
            </a:pPr>
            <a:r>
              <a:rPr lang="lt-LT" sz="5000" kern="150" dirty="0">
                <a:effectLst/>
                <a:latin typeface="Times New Roman" panose="02020603050405020304" pitchFamily="18" charset="0"/>
                <a:ea typeface="OpenSymbol"/>
                <a:cs typeface="Times New Roman" panose="02020603050405020304" pitchFamily="18" charset="0"/>
              </a:rPr>
              <a:t>žaidimai t. b. neilgi, geriau žaisti keletą kartų, bet trumpai;</a:t>
            </a:r>
          </a:p>
          <a:p>
            <a:pPr marL="342900" lvl="0" indent="-342900">
              <a:spcAft>
                <a:spcPts val="0"/>
              </a:spcAft>
              <a:buFont typeface="Arial" panose="020B0604020202020204" pitchFamily="34" charset="0"/>
              <a:buChar char="•"/>
            </a:pPr>
            <a:r>
              <a:rPr lang="lt-LT" sz="5000" kern="150" dirty="0">
                <a:effectLst/>
                <a:latin typeface="Times New Roman" panose="02020603050405020304" pitchFamily="18" charset="0"/>
                <a:ea typeface="OpenSymbol"/>
                <a:cs typeface="Times New Roman" panose="02020603050405020304" pitchFamily="18" charset="0"/>
              </a:rPr>
              <a:t>žaidimo iniciatorius t. b. pedagogas;</a:t>
            </a:r>
            <a:endParaRPr lang="lt-LT" sz="5000" kern="150" dirty="0">
              <a:effectLst/>
              <a:latin typeface="Times New Roman" panose="02020603050405020304" pitchFamily="18" charset="0"/>
              <a:ea typeface="NSimSun" panose="02010609030101010101" pitchFamily="49" charset="-122"/>
              <a:cs typeface="Times New Roman" panose="02020603050405020304" pitchFamily="18" charset="0"/>
            </a:endParaRPr>
          </a:p>
          <a:p>
            <a:pPr marL="0" indent="0">
              <a:spcAft>
                <a:spcPts val="0"/>
              </a:spcAft>
              <a:buNone/>
            </a:pPr>
            <a:r>
              <a:rPr lang="lt-LT" sz="1800" kern="150" dirty="0">
                <a:effectLst/>
                <a:latin typeface="Liberation Serif"/>
                <a:ea typeface="NSimSun" panose="02010609030101010101" pitchFamily="49" charset="-122"/>
                <a:cs typeface="Lucida Sans" panose="020B0602030504020204" pitchFamily="34" charset="0"/>
              </a:rPr>
              <a:t> </a:t>
            </a:r>
          </a:p>
          <a:p>
            <a:pPr marL="0" indent="0">
              <a:spcAft>
                <a:spcPts val="0"/>
              </a:spcAft>
              <a:buNone/>
            </a:pPr>
            <a:r>
              <a:rPr lang="lt-LT" sz="1800" kern="150" dirty="0">
                <a:effectLst/>
                <a:latin typeface="Liberation Serif"/>
                <a:ea typeface="NSimSun" panose="02010609030101010101" pitchFamily="49" charset="-122"/>
                <a:cs typeface="Lucida Sans" panose="020B0602030504020204" pitchFamily="34" charset="0"/>
              </a:rPr>
              <a:t> </a:t>
            </a:r>
          </a:p>
          <a:p>
            <a:pPr marL="0" indent="0">
              <a:spcAft>
                <a:spcPts val="0"/>
              </a:spcAft>
              <a:buNone/>
            </a:pPr>
            <a:r>
              <a:rPr lang="lt-LT" sz="1800" kern="150" dirty="0">
                <a:effectLst/>
                <a:latin typeface="Liberation Serif"/>
                <a:ea typeface="NSimSun" panose="02010609030101010101" pitchFamily="49" charset="-122"/>
                <a:cs typeface="Lucida Sans" panose="020B0602030504020204" pitchFamily="34" charset="0"/>
              </a:rPr>
              <a:t> </a:t>
            </a:r>
          </a:p>
          <a:p>
            <a:endParaRPr lang="lt-LT" dirty="0"/>
          </a:p>
        </p:txBody>
      </p:sp>
    </p:spTree>
    <p:extLst>
      <p:ext uri="{BB962C8B-B14F-4D97-AF65-F5344CB8AC3E}">
        <p14:creationId xmlns:p14="http://schemas.microsoft.com/office/powerpoint/2010/main" val="28004683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9995B-FA0D-4AE3-9114-9BCD5FBAC109}"/>
              </a:ext>
            </a:extLst>
          </p:cNvPr>
          <p:cNvSpPr>
            <a:spLocks noGrp="1"/>
          </p:cNvSpPr>
          <p:nvPr>
            <p:ph type="title"/>
          </p:nvPr>
        </p:nvSpPr>
        <p:spPr>
          <a:xfrm>
            <a:off x="838200" y="365125"/>
            <a:ext cx="10515600" cy="585055"/>
          </a:xfrm>
        </p:spPr>
        <p:txBody>
          <a:bodyPr>
            <a:normAutofit/>
          </a:bodyPr>
          <a:lstStyle/>
          <a:p>
            <a:pPr algn="ctr"/>
            <a:r>
              <a:rPr lang="lt-LT" sz="2800" kern="150" dirty="0">
                <a:effectLst/>
                <a:latin typeface="Times New Roman" panose="02020603050405020304" pitchFamily="18" charset="0"/>
                <a:ea typeface="NSimSun" panose="02010609030101010101" pitchFamily="49" charset="-122"/>
                <a:cs typeface="Times New Roman" panose="02020603050405020304" pitchFamily="18" charset="0"/>
              </a:rPr>
              <a:t>Žaidybiniai metodai sąveikai su vaiku</a:t>
            </a:r>
            <a:endParaRPr lang="lt-LT" sz="2800" dirty="0"/>
          </a:p>
        </p:txBody>
      </p:sp>
      <p:sp>
        <p:nvSpPr>
          <p:cNvPr id="3" name="Content Placeholder 2">
            <a:extLst>
              <a:ext uri="{FF2B5EF4-FFF2-40B4-BE49-F238E27FC236}">
                <a16:creationId xmlns:a16="http://schemas.microsoft.com/office/drawing/2014/main" id="{8EF25509-EEFD-4700-A862-AE952466DABD}"/>
              </a:ext>
            </a:extLst>
          </p:cNvPr>
          <p:cNvSpPr>
            <a:spLocks noGrp="1"/>
          </p:cNvSpPr>
          <p:nvPr>
            <p:ph idx="1"/>
          </p:nvPr>
        </p:nvSpPr>
        <p:spPr/>
        <p:txBody>
          <a:bodyPr/>
          <a:lstStyle/>
          <a:p>
            <a:endParaRPr lang="lt-LT"/>
          </a:p>
        </p:txBody>
      </p:sp>
      <p:graphicFrame>
        <p:nvGraphicFramePr>
          <p:cNvPr id="4" name="Chart 3">
            <a:extLst>
              <a:ext uri="{FF2B5EF4-FFF2-40B4-BE49-F238E27FC236}">
                <a16:creationId xmlns:a16="http://schemas.microsoft.com/office/drawing/2014/main" id="{71F07C96-0A83-4868-B626-571C1F80C680}"/>
              </a:ext>
            </a:extLst>
          </p:cNvPr>
          <p:cNvGraphicFramePr>
            <a:graphicFrameLocks/>
          </p:cNvGraphicFramePr>
          <p:nvPr>
            <p:extLst>
              <p:ext uri="{D42A27DB-BD31-4B8C-83A1-F6EECF244321}">
                <p14:modId xmlns:p14="http://schemas.microsoft.com/office/powerpoint/2010/main" val="728333945"/>
              </p:ext>
            </p:extLst>
          </p:nvPr>
        </p:nvGraphicFramePr>
        <p:xfrm>
          <a:off x="838200" y="1266092"/>
          <a:ext cx="10515600" cy="52267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322549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3F667-102C-41D2-8E73-D0C6014B98A0}"/>
              </a:ext>
            </a:extLst>
          </p:cNvPr>
          <p:cNvSpPr>
            <a:spLocks noGrp="1"/>
          </p:cNvSpPr>
          <p:nvPr>
            <p:ph type="title"/>
          </p:nvPr>
        </p:nvSpPr>
        <p:spPr>
          <a:xfrm>
            <a:off x="838200" y="422031"/>
            <a:ext cx="10515600" cy="2378318"/>
          </a:xfrm>
        </p:spPr>
        <p:txBody>
          <a:bodyPr>
            <a:normAutofit/>
          </a:bodyPr>
          <a:lstStyle/>
          <a:p>
            <a:r>
              <a:rPr lang="lt-LT" sz="1800" kern="150" dirty="0">
                <a:effectLst/>
                <a:latin typeface="Liberation Serif"/>
                <a:ea typeface="NSimSun" panose="02010609030101010101" pitchFamily="49" charset="-122"/>
                <a:cs typeface="Lucida Sans" panose="020B0602030504020204" pitchFamily="34" charset="0"/>
              </a:rPr>
              <a:t> </a:t>
            </a:r>
            <a:r>
              <a:rPr lang="lt-LT" sz="2400" kern="150" dirty="0">
                <a:effectLst/>
                <a:latin typeface="Times New Roman" panose="02020603050405020304" pitchFamily="18" charset="0"/>
                <a:ea typeface="NSimSun" panose="02010609030101010101" pitchFamily="49" charset="-122"/>
                <a:cs typeface="Times New Roman" panose="02020603050405020304" pitchFamily="18" charset="0"/>
              </a:rPr>
              <a:t>Kas yra adaptacija – tai procesas kai žmogus turi prisitaikyti prie naujos aplinkos ir sąlygų. Tokie pasikeitimai įtakoja vaiko psichiką, kuri turi prisitaikyti prie lopšelio.</a:t>
            </a:r>
            <a:endParaRPr lang="lt-LT" sz="2400" dirty="0">
              <a:latin typeface="Times New Roman" panose="02020603050405020304" pitchFamily="18" charset="0"/>
              <a:cs typeface="Times New Roman" panose="02020603050405020304" pitchFamily="18" charset="0"/>
            </a:endParaRPr>
          </a:p>
        </p:txBody>
      </p:sp>
      <p:pic>
        <p:nvPicPr>
          <p:cNvPr id="1028" name="Picture 4" descr="MAŽEIKIŲ R">
            <a:extLst>
              <a:ext uri="{FF2B5EF4-FFF2-40B4-BE49-F238E27FC236}">
                <a16:creationId xmlns:a16="http://schemas.microsoft.com/office/drawing/2014/main" id="{988DD7D5-9DD9-483A-AD3C-7CE3034F3B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1" y="2800349"/>
            <a:ext cx="11844996" cy="3839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98992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01766-7B19-44E6-A428-C51464C6F9B7}"/>
              </a:ext>
            </a:extLst>
          </p:cNvPr>
          <p:cNvSpPr>
            <a:spLocks noGrp="1"/>
          </p:cNvSpPr>
          <p:nvPr>
            <p:ph type="title"/>
          </p:nvPr>
        </p:nvSpPr>
        <p:spPr>
          <a:xfrm>
            <a:off x="1143000" y="609600"/>
            <a:ext cx="9875520" cy="909711"/>
          </a:xfrm>
        </p:spPr>
        <p:txBody>
          <a:bodyPr>
            <a:normAutofit/>
          </a:bodyPr>
          <a:lstStyle/>
          <a:p>
            <a:r>
              <a:rPr lang="lt-LT" sz="2400" kern="150" dirty="0">
                <a:effectLst/>
                <a:latin typeface="Times New Roman" panose="02020603050405020304" pitchFamily="18" charset="0"/>
                <a:ea typeface="NSimSun" panose="02010609030101010101" pitchFamily="49" charset="-122"/>
                <a:cs typeface="Times New Roman" panose="02020603050405020304" pitchFamily="18" charset="0"/>
              </a:rPr>
              <a:t>Raminančios, sudominančios atmosferos sukūrimo grupėje  metodas:</a:t>
            </a:r>
            <a:br>
              <a:rPr lang="lt-LT" sz="2400" kern="150" dirty="0">
                <a:effectLst/>
                <a:latin typeface="Times New Roman" panose="02020603050405020304" pitchFamily="18" charset="0"/>
                <a:ea typeface="NSimSun" panose="02010609030101010101" pitchFamily="49" charset="-122"/>
                <a:cs typeface="Times New Roman" panose="02020603050405020304" pitchFamily="18" charset="0"/>
              </a:rPr>
            </a:br>
            <a:endParaRPr lang="lt-LT"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DEFDF8A-22B9-402C-AF60-6FA95E408BB7}"/>
              </a:ext>
            </a:extLst>
          </p:cNvPr>
          <p:cNvSpPr>
            <a:spLocks noGrp="1"/>
          </p:cNvSpPr>
          <p:nvPr>
            <p:ph idx="1"/>
          </p:nvPr>
        </p:nvSpPr>
        <p:spPr>
          <a:xfrm>
            <a:off x="822960" y="1753357"/>
            <a:ext cx="10515600" cy="3351286"/>
          </a:xfrm>
        </p:spPr>
        <p:txBody>
          <a:bodyPr/>
          <a:lstStyle/>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specialistų pagalba adaptacijos laikotarpyje – muzikos, dailės ir fizinio lavinimo mokytojų pagalba (muzika, šokiai, mankšta, kamuoliai, judrūs žaidimai, kamuoliai, lankai ir t.t.);</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vaikų migdymas pietų miego su lopšinėm – klausydami lopšinių mažyliai apsaugoja savo psichiką nuo stresų ir emocinio nestabilumo;</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muzikinė veikla grupėje – įvairios dainelės, muzikiniai žaidimai, judesiai pagal muziką, visa tai veikia vaikus, juos sudomina, lavina vaikų muzikinius – sensorinius gabumus;</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žaisliuko kelionė į grupę ir namo – tėvai gali pasiteirauti kaip žaisliukui sekėsi grupėje;</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žaisliukas migdymui – ramina pietų miego metu, nes vaikas turi ką priglausti.</a:t>
            </a:r>
          </a:p>
          <a:p>
            <a:pPr marL="0" indent="0">
              <a:spcAft>
                <a:spcPts val="0"/>
              </a:spcAft>
              <a:buNone/>
            </a:pPr>
            <a:endParaRPr lang="lt-LT" sz="2000" kern="150" dirty="0">
              <a:effectLst/>
              <a:latin typeface="Liberation Serif"/>
              <a:ea typeface="NSimSun" panose="02010609030101010101" pitchFamily="49" charset="-122"/>
              <a:cs typeface="Lucida Sans" panose="020B0602030504020204" pitchFamily="34" charset="0"/>
            </a:endParaRPr>
          </a:p>
          <a:p>
            <a:pPr marL="0" indent="0">
              <a:buNone/>
            </a:pPr>
            <a:endParaRPr lang="lt-LT" dirty="0"/>
          </a:p>
        </p:txBody>
      </p:sp>
    </p:spTree>
    <p:extLst>
      <p:ext uri="{BB962C8B-B14F-4D97-AF65-F5344CB8AC3E}">
        <p14:creationId xmlns:p14="http://schemas.microsoft.com/office/powerpoint/2010/main" val="852495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4A5DB-F128-483D-8B84-BD102672D704}"/>
              </a:ext>
            </a:extLst>
          </p:cNvPr>
          <p:cNvSpPr>
            <a:spLocks noGrp="1"/>
          </p:cNvSpPr>
          <p:nvPr>
            <p:ph type="title"/>
          </p:nvPr>
        </p:nvSpPr>
        <p:spPr/>
        <p:txBody>
          <a:bodyPr>
            <a:normAutofit/>
          </a:bodyPr>
          <a:lstStyle/>
          <a:p>
            <a:pPr algn="ctr"/>
            <a:r>
              <a:rPr lang="lt-LT" sz="2800" kern="150" dirty="0">
                <a:effectLst/>
                <a:latin typeface="Times New Roman" panose="02020603050405020304" pitchFamily="18" charset="0"/>
                <a:ea typeface="NSimSun" panose="02010609030101010101" pitchFamily="49" charset="-122"/>
                <a:cs typeface="Times New Roman" panose="02020603050405020304" pitchFamily="18" charset="0"/>
              </a:rPr>
              <a:t>Raminančios, sudominančios atmosferos sukūrimas grupėje</a:t>
            </a:r>
            <a:endParaRPr lang="lt-LT" sz="2800" dirty="0"/>
          </a:p>
        </p:txBody>
      </p:sp>
      <p:graphicFrame>
        <p:nvGraphicFramePr>
          <p:cNvPr id="4" name="Content Placeholder 3">
            <a:extLst>
              <a:ext uri="{FF2B5EF4-FFF2-40B4-BE49-F238E27FC236}">
                <a16:creationId xmlns:a16="http://schemas.microsoft.com/office/drawing/2014/main" id="{71F07C96-0A83-4868-B626-571C1F80C680}"/>
              </a:ext>
            </a:extLst>
          </p:cNvPr>
          <p:cNvGraphicFramePr>
            <a:graphicFrameLocks noGrp="1"/>
          </p:cNvGraphicFramePr>
          <p:nvPr>
            <p:ph idx="1"/>
            <p:extLst>
              <p:ext uri="{D42A27DB-BD31-4B8C-83A1-F6EECF244321}">
                <p14:modId xmlns:p14="http://schemas.microsoft.com/office/powerpoint/2010/main" val="1783734935"/>
              </p:ext>
            </p:extLst>
          </p:nvPr>
        </p:nvGraphicFramePr>
        <p:xfrm>
          <a:off x="407963" y="1825625"/>
          <a:ext cx="11240085" cy="47299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40371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EAADD-8D09-443C-8EA9-42AFD6FE21DF}"/>
              </a:ext>
            </a:extLst>
          </p:cNvPr>
          <p:cNvSpPr>
            <a:spLocks noGrp="1"/>
          </p:cNvSpPr>
          <p:nvPr>
            <p:ph type="title"/>
          </p:nvPr>
        </p:nvSpPr>
        <p:spPr>
          <a:xfrm>
            <a:off x="1143000" y="609600"/>
            <a:ext cx="9875520" cy="1148862"/>
          </a:xfrm>
        </p:spPr>
        <p:txBody>
          <a:bodyPr>
            <a:normAutofit/>
          </a:bodyPr>
          <a:lstStyle/>
          <a:p>
            <a:pPr algn="ctr"/>
            <a:r>
              <a:rPr lang="en-US" sz="2800" dirty="0">
                <a:latin typeface="Times New Roman" panose="02020603050405020304" pitchFamily="18" charset="0"/>
                <a:cs typeface="Times New Roman" panose="02020603050405020304" pitchFamily="18" charset="0"/>
              </a:rPr>
              <a:t>APIBENDRINIMAS</a:t>
            </a:r>
            <a:br>
              <a:rPr lang="lt-LT" sz="2800" kern="150" dirty="0">
                <a:effectLst/>
                <a:latin typeface="Times New Roman" panose="02020603050405020304" pitchFamily="18" charset="0"/>
                <a:ea typeface="NSimSun" panose="02010609030101010101" pitchFamily="49" charset="-122"/>
                <a:cs typeface="Times New Roman" panose="02020603050405020304" pitchFamily="18" charset="0"/>
              </a:rPr>
            </a:br>
            <a:endParaRPr lang="lt-LT"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E97D039-8CD4-4274-9C62-BF394B58A9DE}"/>
              </a:ext>
            </a:extLst>
          </p:cNvPr>
          <p:cNvSpPr>
            <a:spLocks noGrp="1"/>
          </p:cNvSpPr>
          <p:nvPr>
            <p:ph idx="1"/>
          </p:nvPr>
        </p:nvSpPr>
        <p:spPr/>
        <p:txBody>
          <a:bodyPr>
            <a:normAutofit/>
          </a:bodyPr>
          <a:lstStyle/>
          <a:p>
            <a:pPr marL="45720" indent="0">
              <a:buNone/>
            </a:pPr>
            <a:r>
              <a:rPr lang="lt-LT" sz="2800" kern="150" dirty="0">
                <a:latin typeface="Times New Roman" panose="02020603050405020304" pitchFamily="18" charset="0"/>
                <a:ea typeface="NSimSun" panose="02010609030101010101" pitchFamily="49" charset="-122"/>
                <a:cs typeface="Times New Roman" panose="02020603050405020304" pitchFamily="18" charset="0"/>
              </a:rPr>
              <a:t>Tyrimai buvo atliekami nuo 2014-2019m.</a:t>
            </a:r>
            <a:endParaRPr lang="en-US" sz="2800" kern="150" dirty="0">
              <a:effectLst/>
              <a:latin typeface="Times New Roman" panose="02020603050405020304" pitchFamily="18" charset="0"/>
              <a:ea typeface="NSimSun" panose="02010609030101010101" pitchFamily="49" charset="-122"/>
              <a:cs typeface="Times New Roman" panose="02020603050405020304" pitchFamily="18" charset="0"/>
            </a:endParaRPr>
          </a:p>
          <a:p>
            <a:pPr marL="45720" indent="0">
              <a:buNone/>
            </a:pPr>
            <a:r>
              <a:rPr lang="lt-LT" sz="2800" kern="150" dirty="0">
                <a:latin typeface="Times New Roman" panose="02020603050405020304" pitchFamily="18" charset="0"/>
                <a:ea typeface="NSimSun" panose="02010609030101010101" pitchFamily="49" charset="-122"/>
                <a:cs typeface="Times New Roman" panose="02020603050405020304" pitchFamily="18" charset="0"/>
              </a:rPr>
              <a:t>Taikant kiekvienais metais vis kitokius metodus vaikų adaptacija lengvėja.</a:t>
            </a:r>
            <a:endParaRPr lang="en-US" sz="2800" kern="150" dirty="0">
              <a:latin typeface="Times New Roman" panose="02020603050405020304" pitchFamily="18" charset="0"/>
              <a:ea typeface="NSimSun" panose="02010609030101010101" pitchFamily="49" charset="-122"/>
              <a:cs typeface="Times New Roman" panose="02020603050405020304" pitchFamily="18" charset="0"/>
            </a:endParaRPr>
          </a:p>
          <a:p>
            <a:pPr marL="45720" indent="0">
              <a:buNone/>
            </a:pPr>
            <a:r>
              <a:rPr lang="lt-LT" sz="2800" kern="150" dirty="0">
                <a:effectLst/>
                <a:latin typeface="Liberation Serif"/>
                <a:ea typeface="NSimSun" panose="02010609030101010101" pitchFamily="49" charset="-122"/>
                <a:cs typeface="Lucida Sans" panose="020B0602030504020204" pitchFamily="34" charset="0"/>
              </a:rPr>
              <a:t>Adaptacijos palengvinimas ir sėkmingumas galimas aktyviai bendradarbiaujant administracijai, pedagogams ir tėvams.</a:t>
            </a:r>
          </a:p>
          <a:p>
            <a:pPr marL="45720" indent="0">
              <a:buNone/>
            </a:pPr>
            <a:r>
              <a:rPr lang="lt-LT" sz="2800" kern="150" dirty="0">
                <a:effectLst/>
                <a:latin typeface="Times New Roman" panose="02020603050405020304" pitchFamily="18" charset="0"/>
                <a:ea typeface="NSimSun" panose="02010609030101010101" pitchFamily="49" charset="-122"/>
                <a:cs typeface="Times New Roman" panose="02020603050405020304" pitchFamily="18" charset="0"/>
              </a:rPr>
              <a:t>Adaptacijos periodas laikomas baigtu, kai vaikas noriai valgo, greitai užmiega ir pabunda gerai nusiteikęs, žaidžia su bendraamžiais.</a:t>
            </a:r>
            <a:br>
              <a:rPr lang="lt-LT" sz="2800" kern="150" dirty="0">
                <a:effectLst/>
                <a:latin typeface="Times New Roman" panose="02020603050405020304" pitchFamily="18" charset="0"/>
                <a:ea typeface="NSimSun" panose="02010609030101010101" pitchFamily="49" charset="-122"/>
                <a:cs typeface="Times New Roman" panose="02020603050405020304" pitchFamily="18" charset="0"/>
              </a:rPr>
            </a:br>
            <a:endParaRPr lang="lt-LT" dirty="0"/>
          </a:p>
        </p:txBody>
      </p:sp>
    </p:spTree>
    <p:extLst>
      <p:ext uri="{BB962C8B-B14F-4D97-AF65-F5344CB8AC3E}">
        <p14:creationId xmlns:p14="http://schemas.microsoft.com/office/powerpoint/2010/main" val="28479421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DAB1C-D785-4A41-88E7-DE48B5123D42}"/>
              </a:ext>
            </a:extLst>
          </p:cNvPr>
          <p:cNvSpPr>
            <a:spLocks noGrp="1"/>
          </p:cNvSpPr>
          <p:nvPr>
            <p:ph type="title"/>
          </p:nvPr>
        </p:nvSpPr>
        <p:spPr>
          <a:xfrm>
            <a:off x="838200" y="1064041"/>
            <a:ext cx="10515600" cy="2973387"/>
          </a:xfrm>
        </p:spPr>
        <p:txBody>
          <a:bodyPr>
            <a:normAutofit/>
          </a:bodyPr>
          <a:lstStyle/>
          <a:p>
            <a:pPr algn="ctr"/>
            <a:r>
              <a:rPr lang="lt-LT" sz="4400" dirty="0">
                <a:latin typeface="Times New Roman" panose="02020603050405020304" pitchFamily="18" charset="0"/>
                <a:cs typeface="Times New Roman" panose="02020603050405020304" pitchFamily="18" charset="0"/>
              </a:rPr>
              <a:t>AČIŪ UŽ DĖMESĮ </a:t>
            </a:r>
            <a:r>
              <a:rPr lang="en-US" sz="4400" dirty="0">
                <a:latin typeface="Times New Roman" panose="02020603050405020304" pitchFamily="18" charset="0"/>
                <a:cs typeface="Times New Roman" panose="02020603050405020304" pitchFamily="18" charset="0"/>
              </a:rPr>
              <a:t>!</a:t>
            </a:r>
            <a:br>
              <a:rPr lang="lt-LT" sz="4400" dirty="0">
                <a:latin typeface="Times New Roman" panose="02020603050405020304" pitchFamily="18" charset="0"/>
                <a:cs typeface="Times New Roman" panose="02020603050405020304" pitchFamily="18" charset="0"/>
              </a:rPr>
            </a:br>
            <a:endParaRPr lang="lt-LT" dirty="0"/>
          </a:p>
        </p:txBody>
      </p:sp>
      <p:sp>
        <p:nvSpPr>
          <p:cNvPr id="3" name="Content Placeholder 2">
            <a:extLst>
              <a:ext uri="{FF2B5EF4-FFF2-40B4-BE49-F238E27FC236}">
                <a16:creationId xmlns:a16="http://schemas.microsoft.com/office/drawing/2014/main" id="{17A66286-CB42-439A-B57F-E9338685C2E2}"/>
              </a:ext>
            </a:extLst>
          </p:cNvPr>
          <p:cNvSpPr>
            <a:spLocks noGrp="1"/>
          </p:cNvSpPr>
          <p:nvPr>
            <p:ph idx="1"/>
          </p:nvPr>
        </p:nvSpPr>
        <p:spPr>
          <a:xfrm>
            <a:off x="838200" y="1690689"/>
            <a:ext cx="10515600" cy="4428757"/>
          </a:xfrm>
        </p:spPr>
        <p:txBody>
          <a:bodyPr>
            <a:normAutofit/>
          </a:bodyPr>
          <a:lstStyle/>
          <a:p>
            <a:pPr marL="0" indent="0" algn="ctr">
              <a:buNone/>
            </a:pPr>
            <a:endParaRPr lang="en-US" sz="3200" dirty="0">
              <a:latin typeface="Times New Roman" panose="02020603050405020304" pitchFamily="18" charset="0"/>
              <a:cs typeface="Times New Roman" panose="02020603050405020304" pitchFamily="18" charset="0"/>
            </a:endParaRPr>
          </a:p>
          <a:p>
            <a:pPr marL="0" indent="0" algn="ctr">
              <a:buNone/>
            </a:pPr>
            <a:endParaRPr lang="en-US" sz="3200" dirty="0">
              <a:latin typeface="Times New Roman" panose="02020603050405020304" pitchFamily="18" charset="0"/>
              <a:cs typeface="Times New Roman" panose="02020603050405020304" pitchFamily="18" charset="0"/>
            </a:endParaRPr>
          </a:p>
        </p:txBody>
      </p:sp>
      <p:pic>
        <p:nvPicPr>
          <p:cNvPr id="2050" name="Picture 2" descr="Šilalės lopšelis-darželis „Žiogelis&quot;">
            <a:extLst>
              <a:ext uri="{FF2B5EF4-FFF2-40B4-BE49-F238E27FC236}">
                <a16:creationId xmlns:a16="http://schemas.microsoft.com/office/drawing/2014/main" id="{70BB01AE-F6A2-4E92-92A5-78A5B96B8C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2588455"/>
            <a:ext cx="10515601" cy="39881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7152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BBF93-1252-4E18-ACBB-0EB809AE385C}"/>
              </a:ext>
            </a:extLst>
          </p:cNvPr>
          <p:cNvSpPr>
            <a:spLocks noGrp="1"/>
          </p:cNvSpPr>
          <p:nvPr>
            <p:ph type="title"/>
          </p:nvPr>
        </p:nvSpPr>
        <p:spPr>
          <a:xfrm>
            <a:off x="838200" y="365125"/>
            <a:ext cx="10515600" cy="315911"/>
          </a:xfrm>
        </p:spPr>
        <p:txBody>
          <a:bodyPr>
            <a:normAutofit fontScale="90000"/>
          </a:bodyPr>
          <a:lstStyle/>
          <a:p>
            <a:endParaRPr lang="lt-LT" dirty="0"/>
          </a:p>
        </p:txBody>
      </p:sp>
      <p:sp>
        <p:nvSpPr>
          <p:cNvPr id="3" name="Content Placeholder 2">
            <a:extLst>
              <a:ext uri="{FF2B5EF4-FFF2-40B4-BE49-F238E27FC236}">
                <a16:creationId xmlns:a16="http://schemas.microsoft.com/office/drawing/2014/main" id="{5FE0377B-8DF1-4E4A-A90C-784CA0F9DC3A}"/>
              </a:ext>
            </a:extLst>
          </p:cNvPr>
          <p:cNvSpPr>
            <a:spLocks noGrp="1"/>
          </p:cNvSpPr>
          <p:nvPr>
            <p:ph idx="1"/>
          </p:nvPr>
        </p:nvSpPr>
        <p:spPr>
          <a:xfrm>
            <a:off x="838200" y="1420837"/>
            <a:ext cx="10515600" cy="4023360"/>
          </a:xfrm>
        </p:spPr>
        <p:txBody>
          <a:bodyPr>
            <a:normAutofit/>
          </a:bodyPr>
          <a:lstStyle/>
          <a:p>
            <a:r>
              <a:rPr lang="lt-LT" sz="2000" kern="150" dirty="0">
                <a:effectLst/>
                <a:latin typeface="Liberation Serif"/>
                <a:ea typeface="NSimSun" panose="02010609030101010101" pitchFamily="49" charset="-122"/>
                <a:cs typeface="Lucida Sans" panose="020B0602030504020204" pitchFamily="34" charset="0"/>
              </a:rPr>
              <a:t>1 -3 metu vaiko amžiuje formuojasi  vaiko – tėvų santykiai ir prieraišumas </a:t>
            </a:r>
            <a:r>
              <a:rPr lang="lt-LT" sz="2000" kern="150" dirty="0">
                <a:effectLst/>
                <a:latin typeface="Times New Roman" panose="02020603050405020304" pitchFamily="18" charset="0"/>
                <a:ea typeface="NSimSun" panose="02010609030101010101" pitchFamily="49" charset="-122"/>
                <a:cs typeface="Times New Roman" panose="02020603050405020304" pitchFamily="18" charset="0"/>
              </a:rPr>
              <a:t>motinai</a:t>
            </a:r>
            <a:r>
              <a:rPr lang="lt-LT" sz="2000" kern="150" dirty="0">
                <a:effectLst/>
                <a:latin typeface="Liberation Serif"/>
                <a:ea typeface="NSimSun" panose="02010609030101010101" pitchFamily="49" charset="-122"/>
                <a:cs typeface="Lucida Sans" panose="020B0602030504020204" pitchFamily="34" charset="0"/>
              </a:rPr>
              <a:t>. Būtent todėl ilgalaikis išsiskyrimas su mama būna toks sunkus ir gali suardyti pasitikėjimą pasauliu.</a:t>
            </a:r>
          </a:p>
          <a:p>
            <a:r>
              <a:rPr lang="lt-LT" sz="2000" kern="150" dirty="0">
                <a:effectLst/>
                <a:latin typeface="Liberation Serif"/>
                <a:ea typeface="NSimSun" panose="02010609030101010101" pitchFamily="49" charset="-122"/>
                <a:cs typeface="Lucida Sans" panose="020B0602030504020204" pitchFamily="34" charset="0"/>
              </a:rPr>
              <a:t> Adaptacija iš vaiko reikalauja didžiulių energetinių išteklių, ko pasekoje organizmas persitempia. Tuo labiau, kad negalima paneigti pasikeitusių gyvenimo sąlygų, o būtent:</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šalia nėra mamų su tėčiais ir kitais giminaičiais;</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reikia laikytis dienos režimo;</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reikia kurti santykius su kitais vaikais;</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mažėja laiko intervalas, kuris skiriamas konkrečiam vaikui;</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mažylis turi klausyti svetimų suaugusiujų.</a:t>
            </a:r>
          </a:p>
        </p:txBody>
      </p:sp>
    </p:spTree>
    <p:extLst>
      <p:ext uri="{BB962C8B-B14F-4D97-AF65-F5344CB8AC3E}">
        <p14:creationId xmlns:p14="http://schemas.microsoft.com/office/powerpoint/2010/main" val="18038811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F17A3-7CA6-415F-9EA5-89C567F34A2F}"/>
              </a:ext>
            </a:extLst>
          </p:cNvPr>
          <p:cNvSpPr>
            <a:spLocks noGrp="1"/>
          </p:cNvSpPr>
          <p:nvPr>
            <p:ph type="title"/>
          </p:nvPr>
        </p:nvSpPr>
        <p:spPr>
          <a:xfrm>
            <a:off x="1143000" y="609599"/>
            <a:ext cx="9875520" cy="2555631"/>
          </a:xfrm>
        </p:spPr>
        <p:txBody>
          <a:bodyPr>
            <a:noAutofit/>
          </a:bodyPr>
          <a:lstStyle/>
          <a:p>
            <a:br>
              <a:rPr lang="lt-LT" sz="2400" b="1" kern="150" dirty="0">
                <a:effectLst/>
                <a:latin typeface="Liberation Serif"/>
                <a:ea typeface="NSimSun" panose="02010609030101010101" pitchFamily="49" charset="-122"/>
                <a:cs typeface="Lucida Sans" panose="020B0602030504020204" pitchFamily="34" charset="0"/>
              </a:rPr>
            </a:br>
            <a:br>
              <a:rPr lang="lt-LT" sz="2400" b="1" kern="150" dirty="0">
                <a:effectLst/>
                <a:latin typeface="Liberation Serif"/>
                <a:ea typeface="NSimSun" panose="02010609030101010101" pitchFamily="49" charset="-122"/>
                <a:cs typeface="Lucida Sans" panose="020B0602030504020204" pitchFamily="34" charset="0"/>
              </a:rPr>
            </a:br>
            <a:br>
              <a:rPr lang="en-US" sz="2400" b="1" kern="150" dirty="0">
                <a:effectLst/>
                <a:latin typeface="Liberation Serif"/>
                <a:ea typeface="NSimSun" panose="02010609030101010101" pitchFamily="49" charset="-122"/>
                <a:cs typeface="Lucida Sans" panose="020B0602030504020204" pitchFamily="34" charset="0"/>
              </a:rPr>
            </a:br>
            <a:r>
              <a:rPr lang="lt-LT" sz="2400" b="1" kern="150" dirty="0">
                <a:effectLst/>
                <a:latin typeface="Liberation Serif"/>
                <a:ea typeface="NSimSun" panose="02010609030101010101" pitchFamily="49" charset="-122"/>
                <a:cs typeface="Lucida Sans" panose="020B0602030504020204" pitchFamily="34" charset="0"/>
              </a:rPr>
              <a:t>Tikslas: </a:t>
            </a:r>
            <a:r>
              <a:rPr lang="lt-LT" sz="2400" kern="150" dirty="0">
                <a:effectLst/>
                <a:latin typeface="Liberation Serif"/>
                <a:ea typeface="NSimSun" panose="02010609030101010101" pitchFamily="49" charset="-122"/>
                <a:cs typeface="Lucida Sans" panose="020B0602030504020204" pitchFamily="34" charset="0"/>
              </a:rPr>
              <a:t>ištirti kaip taikant</a:t>
            </a:r>
            <a:r>
              <a:rPr lang="lt-LT" sz="2400" b="1" kern="150" dirty="0">
                <a:effectLst/>
                <a:latin typeface="Liberation Serif"/>
                <a:ea typeface="NSimSun" panose="02010609030101010101" pitchFamily="49" charset="-122"/>
                <a:cs typeface="Lucida Sans" panose="020B0602030504020204" pitchFamily="34" charset="0"/>
              </a:rPr>
              <a:t> </a:t>
            </a:r>
            <a:r>
              <a:rPr lang="lt-LT" sz="2400" kern="150" dirty="0">
                <a:effectLst/>
                <a:latin typeface="Liberation Serif"/>
                <a:ea typeface="NSimSun" panose="02010609030101010101" pitchFamily="49" charset="-122"/>
                <a:cs typeface="Lucida Sans" panose="020B0602030504020204" pitchFamily="34" charset="0"/>
              </a:rPr>
              <a:t>vienokius ar kitokius</a:t>
            </a:r>
            <a:r>
              <a:rPr lang="lt-LT" sz="2400" b="1" kern="150" dirty="0">
                <a:effectLst/>
                <a:latin typeface="Liberation Serif"/>
                <a:ea typeface="NSimSun" panose="02010609030101010101" pitchFamily="49" charset="-122"/>
                <a:cs typeface="Lucida Sans" panose="020B0602030504020204" pitchFamily="34" charset="0"/>
              </a:rPr>
              <a:t> </a:t>
            </a:r>
            <a:r>
              <a:rPr lang="lt-LT" sz="2400" kern="150" dirty="0">
                <a:effectLst/>
                <a:latin typeface="Liberation Serif"/>
                <a:ea typeface="NSimSun" panose="02010609030101010101" pitchFamily="49" charset="-122"/>
                <a:cs typeface="Lucida Sans" panose="020B0602030504020204" pitchFamily="34" charset="0"/>
              </a:rPr>
              <a:t>metodus gerėjo vaikų adaptacija lopšelyje.</a:t>
            </a:r>
            <a:br>
              <a:rPr lang="lt-LT" sz="2400" kern="150" dirty="0">
                <a:effectLst/>
                <a:latin typeface="Liberation Serif"/>
                <a:ea typeface="NSimSun" panose="02010609030101010101" pitchFamily="49" charset="-122"/>
                <a:cs typeface="Lucida Sans" panose="020B0602030504020204" pitchFamily="34" charset="0"/>
              </a:rPr>
            </a:br>
            <a:endParaRPr lang="lt-LT" sz="2400" dirty="0"/>
          </a:p>
        </p:txBody>
      </p:sp>
      <p:sp>
        <p:nvSpPr>
          <p:cNvPr id="3" name="Content Placeholder 2">
            <a:extLst>
              <a:ext uri="{FF2B5EF4-FFF2-40B4-BE49-F238E27FC236}">
                <a16:creationId xmlns:a16="http://schemas.microsoft.com/office/drawing/2014/main" id="{F155FE8E-8253-4F08-B3DB-F7F59FB496AE}"/>
              </a:ext>
            </a:extLst>
          </p:cNvPr>
          <p:cNvSpPr>
            <a:spLocks noGrp="1"/>
          </p:cNvSpPr>
          <p:nvPr>
            <p:ph idx="1"/>
          </p:nvPr>
        </p:nvSpPr>
        <p:spPr>
          <a:xfrm>
            <a:off x="450166" y="309489"/>
            <a:ext cx="11072447" cy="4909625"/>
          </a:xfrm>
        </p:spPr>
        <p:txBody>
          <a:bodyPr>
            <a:normAutofit/>
          </a:bodyPr>
          <a:lstStyle/>
          <a:p>
            <a:pPr marL="0" indent="0">
              <a:buNone/>
            </a:pPr>
            <a:endParaRPr lang="lt-LT" sz="2400" b="1" kern="150" dirty="0">
              <a:latin typeface="Liberation Serif"/>
              <a:ea typeface="NSimSun" panose="02010609030101010101" pitchFamily="49" charset="-122"/>
              <a:cs typeface="Lucida Sans" panose="020B0602030504020204" pitchFamily="34" charset="0"/>
            </a:endParaRPr>
          </a:p>
          <a:p>
            <a:pPr marL="0" indent="0">
              <a:buNone/>
            </a:pPr>
            <a:r>
              <a:rPr lang="lt-LT" sz="3200" kern="150" dirty="0">
                <a:effectLst/>
                <a:latin typeface="Liberation Serif"/>
                <a:ea typeface="NSimSun" panose="02010609030101010101" pitchFamily="49" charset="-122"/>
                <a:cs typeface="Lucida Sans" panose="020B0602030504020204" pitchFamily="34" charset="0"/>
              </a:rPr>
              <a:t> </a:t>
            </a:r>
            <a:r>
              <a:rPr lang="lt-LT" sz="2400" kern="150" dirty="0">
                <a:effectLst/>
                <a:latin typeface="Liberation Serif"/>
                <a:ea typeface="NSimSun" panose="02010609030101010101" pitchFamily="49" charset="-122"/>
                <a:cs typeface="Lucida Sans" panose="020B0602030504020204" pitchFamily="34" charset="0"/>
              </a:rPr>
              <a:t>Todėl siekiant nustatyti kaip vaikas adaptuojasi lopšelyje taikant vienokius ar kitokius metodus reikalinga atlikti išsamų adaptacijos tyrimą</a:t>
            </a:r>
          </a:p>
          <a:p>
            <a:pPr marL="0" indent="0">
              <a:buNone/>
            </a:pPr>
            <a:endParaRPr lang="lt-LT" sz="2400" kern="150" dirty="0">
              <a:effectLst/>
              <a:latin typeface="Liberation Serif"/>
              <a:ea typeface="NSimSun" panose="02010609030101010101" pitchFamily="49" charset="-122"/>
              <a:cs typeface="Lucida Sans" panose="020B0602030504020204" pitchFamily="34" charset="0"/>
            </a:endParaRPr>
          </a:p>
          <a:p>
            <a:pPr marL="0" indent="0">
              <a:buNone/>
            </a:pPr>
            <a:endParaRPr lang="lt-LT" sz="2400" b="1" kern="150" dirty="0">
              <a:latin typeface="Liberation Serif"/>
              <a:ea typeface="NSimSun" panose="02010609030101010101" pitchFamily="49" charset="-122"/>
              <a:cs typeface="Lucida Sans" panose="020B0602030504020204" pitchFamily="34" charset="0"/>
            </a:endParaRPr>
          </a:p>
          <a:p>
            <a:pPr marL="0" indent="0">
              <a:buNone/>
            </a:pPr>
            <a:r>
              <a:rPr lang="lt-LT" sz="2400" b="1" kern="150" dirty="0">
                <a:effectLst/>
                <a:latin typeface="Times New Roman" panose="02020603050405020304" pitchFamily="18" charset="0"/>
                <a:ea typeface="NSimSun" panose="02010609030101010101" pitchFamily="49" charset="-122"/>
                <a:cs typeface="Times New Roman" panose="02020603050405020304" pitchFamily="18" charset="0"/>
              </a:rPr>
              <a:t>        Metodai: </a:t>
            </a:r>
            <a:r>
              <a:rPr lang="lt-LT" sz="2400" kern="150" dirty="0">
                <a:effectLst/>
                <a:latin typeface="Times New Roman" panose="02020603050405020304" pitchFamily="18" charset="0"/>
                <a:ea typeface="NSimSun" panose="02010609030101010101" pitchFamily="49" charset="-122"/>
                <a:cs typeface="Times New Roman" panose="02020603050405020304" pitchFamily="18" charset="0"/>
              </a:rPr>
              <a:t>apklausa žodžiu ir raštu.</a:t>
            </a:r>
            <a:endParaRPr lang="lt-LT" sz="2400" b="1" kern="150" dirty="0">
              <a:latin typeface="Times New Roman" panose="02020603050405020304" pitchFamily="18" charset="0"/>
              <a:ea typeface="NSimSun" panose="02010609030101010101" pitchFamily="49" charset="-122"/>
              <a:cs typeface="Times New Roman" panose="02020603050405020304" pitchFamily="18" charset="0"/>
            </a:endParaRPr>
          </a:p>
          <a:p>
            <a:pPr marL="0" indent="0">
              <a:buNone/>
            </a:pPr>
            <a:endParaRPr lang="lt-LT" sz="3600" b="1" kern="150" dirty="0">
              <a:effectLst/>
              <a:latin typeface="Times New Roman" panose="02020603050405020304" pitchFamily="18" charset="0"/>
              <a:ea typeface="NSimSun" panose="02010609030101010101" pitchFamily="49" charset="-122"/>
              <a:cs typeface="Times New Roman" panose="02020603050405020304" pitchFamily="18" charset="0"/>
            </a:endParaRPr>
          </a:p>
          <a:p>
            <a:pPr marL="45720" indent="0">
              <a:buNone/>
            </a:pPr>
            <a:endParaRPr lang="lt-LT" sz="3200" kern="150" dirty="0">
              <a:effectLst/>
              <a:latin typeface="Liberation Serif"/>
              <a:ea typeface="NSimSun" panose="02010609030101010101" pitchFamily="49" charset="-122"/>
              <a:cs typeface="Lucida Sans" panose="020B0602030504020204" pitchFamily="34" charset="0"/>
            </a:endParaRPr>
          </a:p>
          <a:p>
            <a:pPr marL="0" indent="0">
              <a:buNone/>
            </a:pPr>
            <a:endParaRPr lang="lt-LT" dirty="0"/>
          </a:p>
        </p:txBody>
      </p:sp>
    </p:spTree>
    <p:extLst>
      <p:ext uri="{BB962C8B-B14F-4D97-AF65-F5344CB8AC3E}">
        <p14:creationId xmlns:p14="http://schemas.microsoft.com/office/powerpoint/2010/main" val="41584950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CEB56E-23B3-4954-9BFE-C3388BECEFCD}"/>
              </a:ext>
            </a:extLst>
          </p:cNvPr>
          <p:cNvSpPr>
            <a:spLocks noGrp="1"/>
          </p:cNvSpPr>
          <p:nvPr>
            <p:ph type="title"/>
          </p:nvPr>
        </p:nvSpPr>
        <p:spPr>
          <a:xfrm>
            <a:off x="838200" y="681037"/>
            <a:ext cx="10515600" cy="1021154"/>
          </a:xfrm>
        </p:spPr>
        <p:txBody>
          <a:bodyPr>
            <a:normAutofit fontScale="90000"/>
          </a:bodyPr>
          <a:lstStyle/>
          <a:p>
            <a:pPr algn="ctr"/>
            <a:r>
              <a:rPr lang="lt-LT" sz="2400" kern="150" dirty="0">
                <a:effectLst/>
                <a:latin typeface="Times New Roman" panose="02020603050405020304" pitchFamily="18" charset="0"/>
                <a:ea typeface="NSimSun" panose="02010609030101010101" pitchFamily="49" charset="-122"/>
                <a:cs typeface="Times New Roman" panose="02020603050405020304" pitchFamily="18" charset="0"/>
              </a:rPr>
              <a:t>PRADŽIA LOPŠELYJE</a:t>
            </a:r>
            <a:br>
              <a:rPr lang="lt-LT" sz="1800" kern="150" dirty="0">
                <a:effectLst/>
                <a:latin typeface="Liberation Serif"/>
                <a:ea typeface="NSimSun" panose="02010609030101010101" pitchFamily="49" charset="-122"/>
                <a:cs typeface="Lucida Sans" panose="020B0602030504020204" pitchFamily="34" charset="0"/>
              </a:rPr>
            </a:br>
            <a:endParaRPr lang="lt-LT" dirty="0"/>
          </a:p>
        </p:txBody>
      </p:sp>
      <p:sp>
        <p:nvSpPr>
          <p:cNvPr id="3" name="Content Placeholder 2">
            <a:extLst>
              <a:ext uri="{FF2B5EF4-FFF2-40B4-BE49-F238E27FC236}">
                <a16:creationId xmlns:a16="http://schemas.microsoft.com/office/drawing/2014/main" id="{0AF6F805-F3A4-44F6-A363-2EF690356207}"/>
              </a:ext>
            </a:extLst>
          </p:cNvPr>
          <p:cNvSpPr>
            <a:spLocks noGrp="1"/>
          </p:cNvSpPr>
          <p:nvPr>
            <p:ph idx="1"/>
          </p:nvPr>
        </p:nvSpPr>
        <p:spPr/>
        <p:txBody>
          <a:bodyPr>
            <a:normAutofit lnSpcReduction="10000"/>
          </a:bodyPr>
          <a:lstStyle/>
          <a:p>
            <a:pPr marL="0" indent="0">
              <a:spcAft>
                <a:spcPts val="0"/>
              </a:spcAft>
              <a:buNone/>
            </a:pPr>
            <a:r>
              <a:rPr lang="lt-LT" sz="2000" kern="150" dirty="0">
                <a:effectLst/>
                <a:latin typeface="Liberation Serif"/>
                <a:ea typeface="NSimSun" panose="02010609030101010101" pitchFamily="49" charset="-122"/>
                <a:cs typeface="Lucida Sans" panose="020B0602030504020204" pitchFamily="34" charset="0"/>
              </a:rPr>
              <a:t>Taigi mažylio gyvenimas pasikeitė iš esmės pradėjus lankyti lopšelį. Adaptacijos periodas dažnai atsiliepia vaikui elgesio pasikeitimais. Stresinė būsena, kurioje yra vaikas adaptacijos periode pasireiškia šiais požymiais:</a:t>
            </a:r>
          </a:p>
          <a:p>
            <a:pPr marL="0" indent="0">
              <a:spcAft>
                <a:spcPts val="0"/>
              </a:spcAft>
              <a:buNone/>
            </a:pPr>
            <a:endParaRPr lang="lt-LT" sz="2000" kern="150" dirty="0">
              <a:effectLst/>
              <a:latin typeface="Liberation Serif"/>
              <a:ea typeface="NSimSun" panose="02010609030101010101" pitchFamily="49" charset="-122"/>
              <a:cs typeface="Lucida Sans" panose="020B0602030504020204" pitchFamily="34" charset="0"/>
            </a:endParaRP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miego sutrikimai – vaikas pabunda su ašaromis ir atsisako užmigti;</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sumažėjęs apetitas arba jo nebuvimas – vaikas nenori ragauti valgį;</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psichologinių gebėjimų regresija – vaikas anksčiau kalbantis, mokantis nusirengti, savarankiškai valgyti, besinaudojantis naktipuodžiu, „praranda“ šiuos gebėjimus;</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žingeidumo sumažėjimas – mažylis nesidomi naujais žaislais, žaidimais ir bendraamžiais;</a:t>
            </a:r>
          </a:p>
          <a:p>
            <a:pPr marL="342900" lvl="0" indent="-342900">
              <a:spcAft>
                <a:spcPts val="0"/>
              </a:spcAft>
              <a:buFont typeface="Arial" panose="020B0604020202020204" pitchFamily="34" charset="0"/>
              <a:buChar char="•"/>
            </a:pPr>
            <a:r>
              <a:rPr lang="lt-LT" sz="2000" kern="150" dirty="0">
                <a:effectLst/>
                <a:latin typeface="OpenSymbol"/>
                <a:ea typeface="OpenSymbol"/>
                <a:cs typeface="OpenSymbol"/>
              </a:rPr>
              <a:t>imuniteto sumažėjimas – ankstyvojo amžiaus vaiko adaptacijos lopšeliui periodu sumažėja atsparumas infekciniams susirgimams;.</a:t>
            </a:r>
          </a:p>
          <a:p>
            <a:pPr marL="0" indent="0">
              <a:buNone/>
            </a:pPr>
            <a:endParaRPr lang="lt-LT" dirty="0"/>
          </a:p>
        </p:txBody>
      </p:sp>
    </p:spTree>
    <p:extLst>
      <p:ext uri="{BB962C8B-B14F-4D97-AF65-F5344CB8AC3E}">
        <p14:creationId xmlns:p14="http://schemas.microsoft.com/office/powerpoint/2010/main" val="20033738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93D09-1F84-4555-AB5E-067184E942FE}"/>
              </a:ext>
            </a:extLst>
          </p:cNvPr>
          <p:cNvSpPr>
            <a:spLocks noGrp="1"/>
          </p:cNvSpPr>
          <p:nvPr>
            <p:ph type="title"/>
          </p:nvPr>
        </p:nvSpPr>
        <p:spPr/>
        <p:txBody>
          <a:bodyPr>
            <a:normAutofit/>
          </a:bodyPr>
          <a:lstStyle/>
          <a:p>
            <a:pPr>
              <a:spcAft>
                <a:spcPts val="0"/>
              </a:spcAft>
            </a:pPr>
            <a:r>
              <a:rPr lang="lt-LT" sz="2000" kern="150" dirty="0">
                <a:effectLst/>
                <a:latin typeface="Times New Roman" panose="02020603050405020304" pitchFamily="18" charset="0"/>
                <a:ea typeface="NSimSun" panose="02010609030101010101" pitchFamily="49" charset="-122"/>
                <a:cs typeface="Times New Roman" panose="02020603050405020304" pitchFamily="18" charset="0"/>
              </a:rPr>
              <a:t>Adaptacijai turi įtakos  vaikų sveikatos būklė, socializacijos lygis.</a:t>
            </a:r>
            <a:br>
              <a:rPr lang="lt-LT" sz="2000" kern="150" dirty="0">
                <a:effectLst/>
                <a:latin typeface="Times New Roman" panose="02020603050405020304" pitchFamily="18" charset="0"/>
                <a:ea typeface="NSimSun" panose="02010609030101010101" pitchFamily="49" charset="-122"/>
                <a:cs typeface="Times New Roman" panose="02020603050405020304" pitchFamily="18" charset="0"/>
              </a:rPr>
            </a:br>
            <a:r>
              <a:rPr lang="lt-LT" sz="2000" kern="150" dirty="0">
                <a:effectLst/>
                <a:latin typeface="Times New Roman" panose="02020603050405020304" pitchFamily="18" charset="0"/>
                <a:ea typeface="NSimSun" panose="02010609030101010101" pitchFamily="49" charset="-122"/>
                <a:cs typeface="Times New Roman" panose="02020603050405020304" pitchFamily="18" charset="0"/>
              </a:rPr>
              <a:t>Vaikai su sunkiais chroniškais susirgimais (astma, diabetas, inkstų ligos ir t.t.) arba dažnai ir ilgai sergantys susiduria su sunkia adaptacija dėl organizmo ypatumų ir stipraus ryšio su tėvais.</a:t>
            </a:r>
            <a:br>
              <a:rPr lang="lt-LT" sz="2000" kern="150" dirty="0">
                <a:effectLst/>
                <a:latin typeface="Times New Roman" panose="02020603050405020304" pitchFamily="18" charset="0"/>
                <a:ea typeface="NSimSun" panose="02010609030101010101" pitchFamily="49" charset="-122"/>
                <a:cs typeface="Times New Roman" panose="02020603050405020304" pitchFamily="18" charset="0"/>
              </a:rPr>
            </a:br>
            <a:endParaRPr lang="lt-LT" sz="2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253A701-D546-4D5E-930F-9710F9BA841C}"/>
              </a:ext>
            </a:extLst>
          </p:cNvPr>
          <p:cNvSpPr>
            <a:spLocks noGrp="1"/>
          </p:cNvSpPr>
          <p:nvPr>
            <p:ph idx="1"/>
          </p:nvPr>
        </p:nvSpPr>
        <p:spPr/>
        <p:txBody>
          <a:bodyPr/>
          <a:lstStyle/>
          <a:p>
            <a:pPr marL="0" indent="0">
              <a:spcAft>
                <a:spcPts val="0"/>
              </a:spcAft>
              <a:buNone/>
            </a:pPr>
            <a:r>
              <a:rPr lang="lt-LT" sz="1800" b="1" u="sng" kern="150" dirty="0">
                <a:effectLst/>
                <a:latin typeface="Liberation Serif"/>
                <a:ea typeface="NSimSun" panose="02010609030101010101" pitchFamily="49" charset="-122"/>
                <a:cs typeface="Lucida Sans" panose="020B0602030504020204" pitchFamily="34" charset="0"/>
              </a:rPr>
              <a:t>Pagrindinės adaptacijos problemos sergančių vaikų lopšelyje:</a:t>
            </a:r>
          </a:p>
          <a:p>
            <a:pPr marL="0" indent="0">
              <a:spcAft>
                <a:spcPts val="0"/>
              </a:spcAft>
              <a:buNone/>
            </a:pPr>
            <a:endParaRPr lang="lt-LT" sz="1800" kern="150" dirty="0">
              <a:effectLst/>
              <a:latin typeface="Liberation Serif"/>
              <a:ea typeface="NSimSun" panose="02010609030101010101" pitchFamily="49" charset="-122"/>
              <a:cs typeface="Lucida Sans" panose="020B0602030504020204" pitchFamily="34" charset="0"/>
            </a:endParaRP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dar didesnis imuniteto sumažėjimas;</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padidėjusi reakcija į infekcijas;</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emocinio sudirgimo padidėjimas (verksmo ir išsekimo periodai);</a:t>
            </a:r>
          </a:p>
          <a:p>
            <a:pPr marL="342900" lvl="0" indent="-342900">
              <a:spcAft>
                <a:spcPts val="0"/>
              </a:spcAft>
              <a:buFont typeface="Arial" panose="020B0604020202020204" pitchFamily="34" charset="0"/>
              <a:buChar char="•"/>
            </a:pPr>
            <a:r>
              <a:rPr lang="lt-LT" sz="1800" kern="150" dirty="0">
                <a:effectLst/>
                <a:latin typeface="OpenSymbol"/>
                <a:ea typeface="OpenSymbol"/>
                <a:cs typeface="OpenSymbol"/>
              </a:rPr>
              <a:t>nebūdingos agresijos atsiradimas, padidėjęs aktyvumas arba priešingai pasyvumas.</a:t>
            </a:r>
          </a:p>
          <a:p>
            <a:pPr marL="0" indent="0">
              <a:buNone/>
            </a:pPr>
            <a:endParaRPr lang="lt-LT" dirty="0"/>
          </a:p>
        </p:txBody>
      </p:sp>
    </p:spTree>
    <p:extLst>
      <p:ext uri="{BB962C8B-B14F-4D97-AF65-F5344CB8AC3E}">
        <p14:creationId xmlns:p14="http://schemas.microsoft.com/office/powerpoint/2010/main" val="1902006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22464-BCD7-464D-8B42-CF9E629561AD}"/>
              </a:ext>
            </a:extLst>
          </p:cNvPr>
          <p:cNvSpPr>
            <a:spLocks noGrp="1"/>
          </p:cNvSpPr>
          <p:nvPr>
            <p:ph type="title"/>
          </p:nvPr>
        </p:nvSpPr>
        <p:spPr>
          <a:xfrm>
            <a:off x="838200" y="365126"/>
            <a:ext cx="10515600" cy="1210458"/>
          </a:xfrm>
        </p:spPr>
        <p:txBody>
          <a:bodyPr>
            <a:normAutofit/>
          </a:bodyPr>
          <a:lstStyle/>
          <a:p>
            <a:pPr algn="ctr">
              <a:spcAft>
                <a:spcPts val="0"/>
              </a:spcAft>
            </a:pPr>
            <a:r>
              <a:rPr lang="lt-LT" sz="2400" u="sng" kern="150" dirty="0">
                <a:effectLst/>
                <a:latin typeface="Times New Roman" panose="02020603050405020304" pitchFamily="18" charset="0"/>
                <a:ea typeface="NSimSun" panose="02010609030101010101" pitchFamily="49" charset="-122"/>
                <a:cs typeface="Times New Roman" panose="02020603050405020304" pitchFamily="18" charset="0"/>
              </a:rPr>
              <a:t>Socializacijos lygis.</a:t>
            </a:r>
            <a:br>
              <a:rPr lang="lt-LT" sz="2400" kern="150" dirty="0">
                <a:effectLst/>
                <a:latin typeface="Times New Roman" panose="02020603050405020304" pitchFamily="18" charset="0"/>
                <a:ea typeface="NSimSun" panose="02010609030101010101" pitchFamily="49" charset="-122"/>
                <a:cs typeface="Times New Roman" panose="02020603050405020304" pitchFamily="18" charset="0"/>
              </a:rPr>
            </a:br>
            <a:endParaRPr lang="lt-LT"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83DA981-F819-4512-B4AB-EED31EA7DA32}"/>
              </a:ext>
            </a:extLst>
          </p:cNvPr>
          <p:cNvSpPr>
            <a:spLocks noGrp="1"/>
          </p:cNvSpPr>
          <p:nvPr>
            <p:ph idx="1"/>
          </p:nvPr>
        </p:nvSpPr>
        <p:spPr>
          <a:xfrm>
            <a:off x="838200" y="2152357"/>
            <a:ext cx="10515600" cy="3545058"/>
          </a:xfrm>
        </p:spPr>
        <p:txBody>
          <a:bodyPr>
            <a:normAutofit/>
          </a:bodyPr>
          <a:lstStyle/>
          <a:p>
            <a:pPr marL="0" indent="0">
              <a:buNone/>
            </a:pPr>
            <a:r>
              <a:rPr lang="lt-LT" sz="2000" kern="150" dirty="0">
                <a:effectLst/>
                <a:latin typeface="Liberation Serif"/>
                <a:ea typeface="NSimSun" panose="02010609030101010101" pitchFamily="49" charset="-122"/>
                <a:cs typeface="Lucida Sans" panose="020B0602030504020204" pitchFamily="34" charset="0"/>
              </a:rPr>
              <a:t>Adaptacija lopšelyje tai padidėjęs kontaktų kiekis su bendraamžiais ir</a:t>
            </a:r>
            <a:br>
              <a:rPr lang="lt-LT" sz="2000" kern="150" dirty="0">
                <a:effectLst/>
                <a:latin typeface="Liberation Serif"/>
                <a:ea typeface="NSimSun" panose="02010609030101010101" pitchFamily="49" charset="-122"/>
                <a:cs typeface="Lucida Sans" panose="020B0602030504020204" pitchFamily="34" charset="0"/>
              </a:rPr>
            </a:br>
            <a:r>
              <a:rPr lang="lt-LT" sz="2000" kern="150" dirty="0">
                <a:effectLst/>
                <a:latin typeface="Liberation Serif"/>
                <a:ea typeface="NSimSun" panose="02010609030101010101" pitchFamily="49" charset="-122"/>
                <a:cs typeface="Lucida Sans" panose="020B0602030504020204" pitchFamily="34" charset="0"/>
              </a:rPr>
              <a:t>nepažįstamais suaugusiais. </a:t>
            </a:r>
          </a:p>
          <a:p>
            <a:pPr marL="0" indent="0">
              <a:buNone/>
            </a:pPr>
            <a:r>
              <a:rPr lang="lt-LT" sz="2000" kern="150" dirty="0">
                <a:effectLst/>
                <a:latin typeface="Liberation Serif"/>
                <a:ea typeface="NSimSun" panose="02010609030101010101" pitchFamily="49" charset="-122"/>
                <a:cs typeface="Lucida Sans" panose="020B0602030504020204" pitchFamily="34" charset="0"/>
              </a:rPr>
              <a:t>Todėl geriau adaptuojasi tie mažyliai, kurių  socialiniai kontaktai neapsiribojo tėvais ir seneliais. </a:t>
            </a:r>
          </a:p>
          <a:p>
            <a:pPr marL="0" indent="0">
              <a:buNone/>
            </a:pPr>
            <a:r>
              <a:rPr lang="lt-LT" sz="2000" kern="150" dirty="0">
                <a:effectLst/>
                <a:latin typeface="Liberation Serif"/>
                <a:ea typeface="NSimSun" panose="02010609030101010101" pitchFamily="49" charset="-122"/>
                <a:cs typeface="Lucida Sans" panose="020B0602030504020204" pitchFamily="34" charset="0"/>
              </a:rPr>
              <a:t>Tie vaikai, kurie retai susitikdavo su kitais vaikais, atvirkščiai sunkiai adaptuojasi pasikeitusiose sąlygose. </a:t>
            </a:r>
          </a:p>
          <a:p>
            <a:pPr marL="0" indent="0">
              <a:buNone/>
            </a:pPr>
            <a:r>
              <a:rPr lang="lt-LT" sz="2000" kern="150" dirty="0">
                <a:effectLst/>
                <a:latin typeface="Liberation Serif"/>
                <a:ea typeface="NSimSun" panose="02010609030101010101" pitchFamily="49" charset="-122"/>
                <a:cs typeface="Lucida Sans" panose="020B0602030504020204" pitchFamily="34" charset="0"/>
              </a:rPr>
              <a:t>Silpni komunikacijos įgūdžiai sąlygoja nerimo augimą ir todėl kyla nenoras eiti į lopšelį.</a:t>
            </a:r>
            <a:br>
              <a:rPr lang="lt-LT" sz="2000" kern="150" dirty="0">
                <a:effectLst/>
                <a:latin typeface="Liberation Serif"/>
                <a:ea typeface="NSimSun" panose="02010609030101010101" pitchFamily="49" charset="-122"/>
                <a:cs typeface="Lucida Sans" panose="020B0602030504020204" pitchFamily="34" charset="0"/>
              </a:rPr>
            </a:br>
            <a:endParaRPr lang="lt-LT" sz="2000" dirty="0"/>
          </a:p>
        </p:txBody>
      </p:sp>
    </p:spTree>
    <p:extLst>
      <p:ext uri="{BB962C8B-B14F-4D97-AF65-F5344CB8AC3E}">
        <p14:creationId xmlns:p14="http://schemas.microsoft.com/office/powerpoint/2010/main" val="36309590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D1FB0-F066-4757-BD9F-90F7468B5834}"/>
              </a:ext>
            </a:extLst>
          </p:cNvPr>
          <p:cNvSpPr>
            <a:spLocks noGrp="1"/>
          </p:cNvSpPr>
          <p:nvPr>
            <p:ph type="title"/>
          </p:nvPr>
        </p:nvSpPr>
        <p:spPr/>
        <p:txBody>
          <a:bodyPr/>
          <a:lstStyle/>
          <a:p>
            <a:pPr algn="ctr"/>
            <a:r>
              <a:rPr lang="lt-LT" sz="1800" b="1" kern="150" dirty="0">
                <a:effectLst/>
                <a:latin typeface="Times New Roman" panose="02020603050405020304" pitchFamily="18" charset="0"/>
                <a:ea typeface="NSimSun" panose="02010609030101010101" pitchFamily="49" charset="-122"/>
                <a:cs typeface="Times New Roman" panose="02020603050405020304" pitchFamily="18" charset="0"/>
              </a:rPr>
              <a:t> </a:t>
            </a:r>
            <a:r>
              <a:rPr lang="lt-LT" sz="2400" b="1" kern="150" dirty="0">
                <a:effectLst/>
                <a:latin typeface="Times New Roman" panose="02020603050405020304" pitchFamily="18" charset="0"/>
                <a:ea typeface="NSimSun" panose="02010609030101010101" pitchFamily="49" charset="-122"/>
                <a:cs typeface="Times New Roman" panose="02020603050405020304" pitchFamily="18" charset="0"/>
              </a:rPr>
              <a:t>Išskiriami trys vaikų adaptacijos periodai:</a:t>
            </a:r>
            <a:endParaRPr lang="lt-LT"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33E185D-76D3-457E-BCCF-A777A6B739D0}"/>
              </a:ext>
            </a:extLst>
          </p:cNvPr>
          <p:cNvSpPr>
            <a:spLocks noGrp="1"/>
          </p:cNvSpPr>
          <p:nvPr>
            <p:ph idx="1"/>
          </p:nvPr>
        </p:nvSpPr>
        <p:spPr/>
        <p:txBody>
          <a:bodyPr>
            <a:normAutofit/>
          </a:bodyPr>
          <a:lstStyle/>
          <a:p>
            <a:pPr marL="0" indent="0">
              <a:spcAft>
                <a:spcPts val="0"/>
              </a:spcAft>
              <a:buNone/>
            </a:pPr>
            <a:r>
              <a:rPr lang="lt-LT" sz="1800" b="1" kern="150" dirty="0">
                <a:effectLst/>
                <a:latin typeface="Liberation Serif"/>
                <a:ea typeface="NSimSun" panose="02010609030101010101" pitchFamily="49" charset="-122"/>
                <a:cs typeface="Lucida Sans" panose="020B0602030504020204" pitchFamily="34" charset="0"/>
              </a:rPr>
              <a:t>1-as etapas – aštrusis.</a:t>
            </a:r>
            <a:endParaRPr lang="lt-LT" sz="1800" kern="150" dirty="0">
              <a:effectLst/>
              <a:latin typeface="Liberation Serif"/>
              <a:ea typeface="NSimSun" panose="02010609030101010101" pitchFamily="49" charset="-122"/>
              <a:cs typeface="Lucida Sans" panose="020B0602030504020204" pitchFamily="34" charset="0"/>
            </a:endParaRPr>
          </a:p>
          <a:p>
            <a:pPr>
              <a:spcAft>
                <a:spcPts val="0"/>
              </a:spcAft>
              <a:buFont typeface="Wingdings" panose="05000000000000000000" pitchFamily="2" charset="2"/>
              <a:buChar char="§"/>
            </a:pPr>
            <a:r>
              <a:rPr lang="lt-LT" sz="1800" kern="150" dirty="0">
                <a:effectLst/>
                <a:latin typeface="Liberation Serif"/>
                <a:ea typeface="NSimSun" panose="02010609030101010101" pitchFamily="49" charset="-122"/>
                <a:cs typeface="Lucida Sans" panose="020B0602030504020204" pitchFamily="34" charset="0"/>
              </a:rPr>
              <a:t>Vaikas ištisai įsitempęs ir susijaudinęs ir tėvai ir pedagogai pastebi dažną verksmingumą, nervingumą, kaprizingumą ir net isteriškumą.</a:t>
            </a:r>
          </a:p>
          <a:p>
            <a:pPr marL="0" indent="0">
              <a:spcAft>
                <a:spcPts val="0"/>
              </a:spcAft>
              <a:buNone/>
            </a:pPr>
            <a:endParaRPr lang="lt-LT" sz="1800" kern="150" dirty="0">
              <a:effectLst/>
              <a:latin typeface="Liberation Serif"/>
              <a:ea typeface="NSimSun" panose="02010609030101010101" pitchFamily="49" charset="-122"/>
              <a:cs typeface="Lucida Sans" panose="020B0602030504020204" pitchFamily="34" charset="0"/>
            </a:endParaRPr>
          </a:p>
          <a:p>
            <a:pPr marL="0" indent="0">
              <a:spcAft>
                <a:spcPts val="0"/>
              </a:spcAft>
              <a:buNone/>
            </a:pPr>
            <a:r>
              <a:rPr lang="lt-LT" sz="1800" b="1" kern="150" dirty="0">
                <a:effectLst/>
                <a:latin typeface="Liberation Serif"/>
                <a:ea typeface="NSimSun" panose="02010609030101010101" pitchFamily="49" charset="-122"/>
                <a:cs typeface="Lucida Sans" panose="020B0602030504020204" pitchFamily="34" charset="0"/>
              </a:rPr>
              <a:t>2-as etapas – vidutinio aštrumo.</a:t>
            </a:r>
            <a:endParaRPr lang="lt-LT" sz="1800" kern="150" dirty="0">
              <a:effectLst/>
              <a:latin typeface="Liberation Serif"/>
              <a:ea typeface="NSimSun" panose="02010609030101010101" pitchFamily="49" charset="-122"/>
              <a:cs typeface="Lucida Sans" panose="020B0602030504020204" pitchFamily="34" charset="0"/>
            </a:endParaRPr>
          </a:p>
          <a:p>
            <a:pPr>
              <a:spcAft>
                <a:spcPts val="0"/>
              </a:spcAft>
              <a:buFont typeface="Wingdings" panose="05000000000000000000" pitchFamily="2" charset="2"/>
              <a:buChar char="§"/>
            </a:pPr>
            <a:r>
              <a:rPr lang="lt-LT" sz="1800" kern="150" dirty="0">
                <a:effectLst/>
                <a:latin typeface="Liberation Serif"/>
                <a:ea typeface="NSimSun" panose="02010609030101010101" pitchFamily="49" charset="-122"/>
                <a:cs typeface="Lucida Sans" panose="020B0602030504020204" pitchFamily="34" charset="0"/>
              </a:rPr>
              <a:t>Jam būdingi jaudulio ir nervingumo sumažėjimas, apetito miego, pagerėjimas.</a:t>
            </a:r>
          </a:p>
          <a:p>
            <a:pPr marL="0" indent="0">
              <a:spcAft>
                <a:spcPts val="0"/>
              </a:spcAft>
              <a:buNone/>
            </a:pPr>
            <a:endParaRPr lang="lt-LT" sz="1800" kern="150" dirty="0">
              <a:effectLst/>
              <a:latin typeface="Liberation Serif"/>
              <a:ea typeface="NSimSun" panose="02010609030101010101" pitchFamily="49" charset="-122"/>
              <a:cs typeface="Lucida Sans" panose="020B0602030504020204" pitchFamily="34" charset="0"/>
            </a:endParaRPr>
          </a:p>
          <a:p>
            <a:pPr marL="0" indent="0">
              <a:spcAft>
                <a:spcPts val="0"/>
              </a:spcAft>
              <a:buNone/>
            </a:pPr>
            <a:r>
              <a:rPr lang="lt-LT" sz="1800" b="1" kern="150" dirty="0">
                <a:effectLst/>
                <a:latin typeface="Liberation Serif"/>
                <a:ea typeface="NSimSun" panose="02010609030101010101" pitchFamily="49" charset="-122"/>
                <a:cs typeface="Lucida Sans" panose="020B0602030504020204" pitchFamily="34" charset="0"/>
              </a:rPr>
              <a:t>3-ias etapas – stabilizacinis.</a:t>
            </a:r>
            <a:endParaRPr lang="lt-LT" sz="1800" kern="150" dirty="0">
              <a:effectLst/>
              <a:latin typeface="Liberation Serif"/>
              <a:ea typeface="NSimSun" panose="02010609030101010101" pitchFamily="49" charset="-122"/>
              <a:cs typeface="Lucida Sans" panose="020B0602030504020204" pitchFamily="34" charset="0"/>
            </a:endParaRPr>
          </a:p>
          <a:p>
            <a:pPr>
              <a:spcAft>
                <a:spcPts val="0"/>
              </a:spcAft>
              <a:buFont typeface="Wingdings" panose="05000000000000000000" pitchFamily="2" charset="2"/>
              <a:buChar char="§"/>
            </a:pPr>
            <a:r>
              <a:rPr lang="lt-LT" sz="1800" kern="150" dirty="0">
                <a:effectLst/>
                <a:latin typeface="Liberation Serif"/>
                <a:ea typeface="NSimSun" panose="02010609030101010101" pitchFamily="49" charset="-122"/>
                <a:cs typeface="Lucida Sans" panose="020B0602030504020204" pitchFamily="34" charset="0"/>
              </a:rPr>
              <a:t> Paskutiniame adaptacijos periode įvyksta pilnas psichofiziologinių funkcijų atsisitatymas vaikai įsilieja į grupę. Jie gali įgyti naujų įgūdžių (patys valgyti, apsiauti batukus ir t.t.)</a:t>
            </a:r>
          </a:p>
          <a:p>
            <a:pPr marL="0" indent="0">
              <a:buNone/>
            </a:pPr>
            <a:endParaRPr lang="lt-LT" dirty="0"/>
          </a:p>
        </p:txBody>
      </p:sp>
    </p:spTree>
    <p:extLst>
      <p:ext uri="{BB962C8B-B14F-4D97-AF65-F5344CB8AC3E}">
        <p14:creationId xmlns:p14="http://schemas.microsoft.com/office/powerpoint/2010/main" val="22833558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8A1F-9FA3-4FC1-9991-AC73F456AF5B}"/>
              </a:ext>
            </a:extLst>
          </p:cNvPr>
          <p:cNvSpPr>
            <a:spLocks noGrp="1"/>
          </p:cNvSpPr>
          <p:nvPr>
            <p:ph type="title"/>
          </p:nvPr>
        </p:nvSpPr>
        <p:spPr/>
        <p:txBody>
          <a:bodyPr>
            <a:normAutofit/>
          </a:bodyPr>
          <a:lstStyle/>
          <a:p>
            <a:pPr>
              <a:spcAft>
                <a:spcPts val="0"/>
              </a:spcAft>
            </a:pPr>
            <a:endParaRPr lang="lt-LT" dirty="0"/>
          </a:p>
        </p:txBody>
      </p:sp>
      <p:sp>
        <p:nvSpPr>
          <p:cNvPr id="3" name="Content Placeholder 2">
            <a:extLst>
              <a:ext uri="{FF2B5EF4-FFF2-40B4-BE49-F238E27FC236}">
                <a16:creationId xmlns:a16="http://schemas.microsoft.com/office/drawing/2014/main" id="{F26A640D-8480-4A67-B508-2D8BDD873521}"/>
              </a:ext>
            </a:extLst>
          </p:cNvPr>
          <p:cNvSpPr>
            <a:spLocks noGrp="1"/>
          </p:cNvSpPr>
          <p:nvPr>
            <p:ph idx="1"/>
          </p:nvPr>
        </p:nvSpPr>
        <p:spPr/>
        <p:txBody>
          <a:bodyPr/>
          <a:lstStyle/>
          <a:p>
            <a:pPr>
              <a:spcAft>
                <a:spcPts val="0"/>
              </a:spcAft>
            </a:pPr>
            <a:r>
              <a:rPr lang="lt-LT" sz="1800" kern="150" dirty="0">
                <a:effectLst/>
                <a:latin typeface="Liberation Serif"/>
                <a:ea typeface="NSimSun" panose="02010609030101010101" pitchFamily="49" charset="-122"/>
                <a:cs typeface="Lucida Sans" panose="020B0602030504020204" pitchFamily="34" charset="0"/>
              </a:rPr>
              <a:t> Tokiu būdu adaptacijos procesas – sudėtingas procesas, kurio metu vaiko elgesys gali iš pagrindų pasikeisti. Bėgant laikui, šios problemos  išnyksta arba labai sumažėja.</a:t>
            </a:r>
          </a:p>
          <a:p>
            <a:pPr>
              <a:spcAft>
                <a:spcPts val="0"/>
              </a:spcAft>
            </a:pPr>
            <a:r>
              <a:rPr lang="lt-LT" sz="1800" kern="150" dirty="0">
                <a:effectLst/>
                <a:latin typeface="Liberation Serif"/>
                <a:ea typeface="NSimSun" panose="02010609030101010101" pitchFamily="49" charset="-122"/>
                <a:cs typeface="Lucida Sans" panose="020B0602030504020204" pitchFamily="34" charset="0"/>
              </a:rPr>
              <a:t>     Adaptacijos palengvinimas ir sėkmingumas galimas tiktai aktyviai bendradarbiaujant administracijai, pedagogams ir tėvams.</a:t>
            </a:r>
          </a:p>
          <a:p>
            <a:r>
              <a:rPr lang="lt-LT" sz="1800" dirty="0">
                <a:effectLst/>
                <a:latin typeface="Liberation Serif"/>
                <a:ea typeface="NSimSun" panose="02010609030101010101" pitchFamily="49" charset="-122"/>
                <a:cs typeface="Lucida Sans" panose="020B0602030504020204" pitchFamily="34" charset="0"/>
              </a:rPr>
              <a:t>     Vaikų adaptacija lopšelyje vyksta skirtingai dėl visų anksčiau išvardintų priežasčių. Vieni vaikai lengviau prisitaiko prie pasikeitusių sąlygų, o kiti ilgai jaudina tėvus pasikeitusiu negatyviu elgesiu. Pagal šias iškilusias problemas ir sprendžiama apie adaptacijos proceso sėkmingumą. </a:t>
            </a:r>
            <a:endParaRPr lang="lt-LT" dirty="0"/>
          </a:p>
        </p:txBody>
      </p:sp>
    </p:spTree>
    <p:extLst>
      <p:ext uri="{BB962C8B-B14F-4D97-AF65-F5344CB8AC3E}">
        <p14:creationId xmlns:p14="http://schemas.microsoft.com/office/powerpoint/2010/main" val="33119957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docProps/app.xml><?xml version="1.0" encoding="utf-8"?>
<Properties xmlns="http://schemas.openxmlformats.org/officeDocument/2006/extended-properties" xmlns:vt="http://schemas.openxmlformats.org/officeDocument/2006/docPropsVTypes">
  <Template>Basis</Template>
  <TotalTime>405</TotalTime>
  <Words>1389</Words>
  <Application>Microsoft Office PowerPoint</Application>
  <PresentationFormat>Plačiaekranė</PresentationFormat>
  <Paragraphs>145</Paragraphs>
  <Slides>23</Slides>
  <Notes>0</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23</vt:i4>
      </vt:variant>
    </vt:vector>
  </HeadingPairs>
  <TitlesOfParts>
    <vt:vector size="30" baseType="lpstr">
      <vt:lpstr>Arial</vt:lpstr>
      <vt:lpstr>Corbel</vt:lpstr>
      <vt:lpstr>Liberation Serif</vt:lpstr>
      <vt:lpstr>OpenSymbol</vt:lpstr>
      <vt:lpstr>Times New Roman</vt:lpstr>
      <vt:lpstr>Wingdings</vt:lpstr>
      <vt:lpstr>Basis</vt:lpstr>
      <vt:lpstr>Kauno lopšelis-darželis“Pasaka“</vt:lpstr>
      <vt:lpstr> Kas yra adaptacija – tai procesas kai žmogus turi prisitaikyti prie naujos aplinkos ir sąlygų. Tokie pasikeitimai įtakoja vaiko psichiką, kuri turi prisitaikyti prie lopšelio.</vt:lpstr>
      <vt:lpstr>„PowerPoint“ pateiktis</vt:lpstr>
      <vt:lpstr>   Tikslas: ištirti kaip taikant vienokius ar kitokius metodus gerėjo vaikų adaptacija lopšelyje. </vt:lpstr>
      <vt:lpstr>PRADŽIA LOPŠELYJE </vt:lpstr>
      <vt:lpstr>Adaptacijai turi įtakos  vaikų sveikatos būklė, socializacijos lygis. Vaikai su sunkiais chroniškais susirgimais (astma, diabetas, inkstų ligos ir t.t.) arba dažnai ir ilgai sergantys susiduria su sunkia adaptacija dėl organizmo ypatumų ir stipraus ryšio su tėvais. </vt:lpstr>
      <vt:lpstr>Socializacijos lygis. </vt:lpstr>
      <vt:lpstr> Išskiriami trys vaikų adaptacijos periodai:</vt:lpstr>
      <vt:lpstr>„PowerPoint“ pateiktis</vt:lpstr>
      <vt:lpstr>Lengva adaptacija. </vt:lpstr>
      <vt:lpstr>Vidutinio sunkumo adaptacija. </vt:lpstr>
      <vt:lpstr> Sunki adaptacija.</vt:lpstr>
      <vt:lpstr>Sunki adaptacija.</vt:lpstr>
      <vt:lpstr>TYRIMAS KAIP TAIKANT ĮVAIRIUS METODUS IR PRIEMONES GERĖJO VAIKŲ ADAPTACIJA</vt:lpstr>
      <vt:lpstr>KAIP TAIKANT ĮVAIRIUS METODUS IR PRIEMONES GERĖJO VAIKŲ ADAPTACIJA</vt:lpstr>
      <vt:lpstr>Svarbus adaptacijos metodas tėvų įtraukimas į ugdymo procesą: </vt:lpstr>
      <vt:lpstr>Tėvų įtraukimas į ugdymo procesą </vt:lpstr>
      <vt:lpstr>Žaidybiniai metodai sąveikai su vaiku. Pagrindinė žaidimo užduotis šiuo periodu – emocianalaus  kontakto formavimas, pasitikėjimo kūrimas tarp vaiko ir pedagogo. Tam naudojamos šios priemonės: </vt:lpstr>
      <vt:lpstr>Žaidybiniai metodai sąveikai su vaiku</vt:lpstr>
      <vt:lpstr>Raminančios, sudominančios atmosferos sukūrimo grupėje  metodas: </vt:lpstr>
      <vt:lpstr>Raminančios, sudominančios atmosferos sukūrimas grupėje</vt:lpstr>
      <vt:lpstr>APIBENDRINIMAS </vt:lpstr>
      <vt:lpstr>AČIŪ UŽ DĖMESĮ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Kauno lopšelis- darželis“Pasaka“</dc:title>
  <dc:creator>Nerijus</dc:creator>
  <cp:lastModifiedBy>20161012s</cp:lastModifiedBy>
  <cp:revision>45</cp:revision>
  <dcterms:created xsi:type="dcterms:W3CDTF">2020-10-24T19:01:52Z</dcterms:created>
  <dcterms:modified xsi:type="dcterms:W3CDTF">2021-01-14T11:35:03Z</dcterms:modified>
</cp:coreProperties>
</file>