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69" r:id="rId3"/>
    <p:sldId id="270" r:id="rId4"/>
    <p:sldId id="257" r:id="rId5"/>
    <p:sldId id="258" r:id="rId6"/>
    <p:sldId id="271" r:id="rId7"/>
    <p:sldId id="259" r:id="rId8"/>
    <p:sldId id="273" r:id="rId9"/>
    <p:sldId id="274" r:id="rId10"/>
    <p:sldId id="261" r:id="rId11"/>
    <p:sldId id="262" r:id="rId12"/>
    <p:sldId id="264" r:id="rId13"/>
    <p:sldId id="265" r:id="rId14"/>
    <p:sldId id="266" r:id="rId15"/>
    <p:sldId id="268" r:id="rId16"/>
    <p:sldId id="260" r:id="rId17"/>
    <p:sldId id="272" r:id="rId18"/>
    <p:sldId id="263"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2311"/>
    <a:srgbClr val="F75D2C"/>
    <a:srgbClr val="FFDB01"/>
    <a:srgbClr val="BF1C2C"/>
    <a:srgbClr val="3A0000"/>
    <a:srgbClr val="61A929"/>
    <a:srgbClr val="FF0000"/>
    <a:srgbClr val="216787"/>
    <a:srgbClr val="40A3D0"/>
    <a:srgbClr val="BD1C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7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AABF1C-D3A8-4359-9AA0-D044316B83E7}" type="datetimeFigureOut">
              <a:rPr lang="en-US" smtClean="0"/>
              <a:pPr/>
              <a:t>1/14/2021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0C0283-1437-4801-94DC-399F17E9B832}" type="slidenum">
              <a:rPr lang="en-US" smtClean="0"/>
              <a:pPr/>
              <a:t>‹#›</a:t>
            </a:fld>
            <a:endParaRPr lang="en-US"/>
          </a:p>
        </p:txBody>
      </p:sp>
    </p:spTree>
    <p:extLst>
      <p:ext uri="{BB962C8B-B14F-4D97-AF65-F5344CB8AC3E}">
        <p14:creationId xmlns:p14="http://schemas.microsoft.com/office/powerpoint/2010/main" val="7372107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5"/>
            <a:ext cx="6629400" cy="1470025"/>
          </a:xfrm>
        </p:spPr>
        <p:txBody>
          <a:bodyPr anchor="b"/>
          <a:lstStyle/>
          <a:p>
            <a:r>
              <a:rPr lang="en-US"/>
              <a:t>Click to edit Master title style</a:t>
            </a:r>
            <a:endParaRPr lang="en-US" dirty="0"/>
          </a:p>
        </p:txBody>
      </p:sp>
      <p:sp>
        <p:nvSpPr>
          <p:cNvPr id="3" name="Subtitle 2"/>
          <p:cNvSpPr>
            <a:spLocks noGrp="1"/>
          </p:cNvSpPr>
          <p:nvPr>
            <p:ph type="subTitle" idx="1"/>
          </p:nvPr>
        </p:nvSpPr>
        <p:spPr>
          <a:xfrm>
            <a:off x="533400" y="3581400"/>
            <a:ext cx="6629400" cy="609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C7A713-7007-4913-B2CB-7614D15284D3}"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210074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C7A713-7007-4913-B2CB-7614D15284D3}"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331337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C7A713-7007-4913-B2CB-7614D15284D3}"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203317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C7A713-7007-4913-B2CB-7614D15284D3}"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318004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4406900"/>
            <a:ext cx="6629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81000" y="2906713"/>
            <a:ext cx="6629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C7A713-7007-4913-B2CB-7614D15284D3}"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256295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3048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33800" y="1600200"/>
            <a:ext cx="3200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C7A713-7007-4913-B2CB-7614D15284D3}"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263652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1535113"/>
            <a:ext cx="304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199" y="2174875"/>
            <a:ext cx="3048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33800" y="1535113"/>
            <a:ext cx="32004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33800" y="2174875"/>
            <a:ext cx="3200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C7A713-7007-4913-B2CB-7614D15284D3}"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100697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C7A713-7007-4913-B2CB-7614D15284D3}"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418659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7A713-7007-4913-B2CB-7614D15284D3}"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90278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C7A713-7007-4913-B2CB-7614D15284D3}"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2084258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76600"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2766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32766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C7A713-7007-4913-B2CB-7614D15284D3}"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B5BB6-300C-4D5B-9AC3-521233952C76}" type="slidenum">
              <a:rPr lang="en-US" smtClean="0"/>
              <a:pPr/>
              <a:t>‹#›</a:t>
            </a:fld>
            <a:endParaRPr lang="en-US"/>
          </a:p>
        </p:txBody>
      </p:sp>
    </p:spTree>
    <p:extLst>
      <p:ext uri="{BB962C8B-B14F-4D97-AF65-F5344CB8AC3E}">
        <p14:creationId xmlns:p14="http://schemas.microsoft.com/office/powerpoint/2010/main" val="407441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274638"/>
            <a:ext cx="67818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04800" y="1600200"/>
            <a:ext cx="6781800" cy="4648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4799" y="6356350"/>
            <a:ext cx="1436146" cy="365125"/>
          </a:xfrm>
          <a:prstGeom prst="rect">
            <a:avLst/>
          </a:prstGeom>
        </p:spPr>
        <p:txBody>
          <a:bodyPr vert="horz" lIns="91440" tIns="45720" rIns="91440" bIns="45720" rtlCol="0" anchor="ctr"/>
          <a:lstStyle>
            <a:lvl1pPr algn="l">
              <a:defRPr sz="1200">
                <a:solidFill>
                  <a:schemeClr val="tx1"/>
                </a:solidFill>
              </a:defRPr>
            </a:lvl1pPr>
          </a:lstStyle>
          <a:p>
            <a:fld id="{8AC7A713-7007-4913-B2CB-7614D15284D3}" type="datetimeFigureOut">
              <a:rPr lang="en-US" smtClean="0"/>
              <a:pPr/>
              <a:t>1/14/2021</a:t>
            </a:fld>
            <a:endParaRPr lang="en-US"/>
          </a:p>
        </p:txBody>
      </p:sp>
      <p:sp>
        <p:nvSpPr>
          <p:cNvPr id="5" name="Footer Placeholder 4"/>
          <p:cNvSpPr>
            <a:spLocks noGrp="1"/>
          </p:cNvSpPr>
          <p:nvPr>
            <p:ph type="ftr" sz="quarter" idx="3"/>
          </p:nvPr>
        </p:nvSpPr>
        <p:spPr>
          <a:xfrm>
            <a:off x="2711824" y="6356350"/>
            <a:ext cx="2393576"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5889812" y="6356350"/>
            <a:ext cx="1196788" cy="365125"/>
          </a:xfrm>
          <a:prstGeom prst="rect">
            <a:avLst/>
          </a:prstGeom>
        </p:spPr>
        <p:txBody>
          <a:bodyPr vert="horz" lIns="91440" tIns="45720" rIns="91440" bIns="45720" rtlCol="0" anchor="ctr"/>
          <a:lstStyle>
            <a:lvl1pPr algn="r">
              <a:defRPr sz="1200">
                <a:solidFill>
                  <a:schemeClr val="tx1"/>
                </a:solidFill>
              </a:defRPr>
            </a:lvl1pPr>
          </a:lstStyle>
          <a:p>
            <a:fld id="{7BEB5BB6-300C-4D5B-9AC3-521233952C76}" type="slidenum">
              <a:rPr lang="en-US" smtClean="0"/>
              <a:pPr/>
              <a:t>‹#›</a:t>
            </a:fld>
            <a:endParaRPr lang="en-US"/>
          </a:p>
        </p:txBody>
      </p:sp>
    </p:spTree>
    <p:extLst>
      <p:ext uri="{BB962C8B-B14F-4D97-AF65-F5344CB8AC3E}">
        <p14:creationId xmlns:p14="http://schemas.microsoft.com/office/powerpoint/2010/main" val="415007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5400" b="1" kern="1200">
          <a:ln w="19050">
            <a:solidFill>
              <a:srgbClr val="352311"/>
            </a:solidFill>
          </a:ln>
          <a:solidFill>
            <a:srgbClr val="F75D2C"/>
          </a:solidFill>
          <a:effectLst/>
          <a:latin typeface="Microsoft New Tai Lue" panose="020B0502040204020203" pitchFamily="34" charset="0"/>
          <a:ea typeface="+mj-ea"/>
          <a:cs typeface="Microsoft New Tai Lue"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icrosoft New Tai Lue" panose="020B0502040204020203" pitchFamily="34" charset="0"/>
          <a:ea typeface="+mn-ea"/>
          <a:cs typeface="Microsoft New Tai Lue"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icrosoft New Tai Lue" panose="020B0502040204020203" pitchFamily="34" charset="0"/>
          <a:ea typeface="+mn-ea"/>
          <a:cs typeface="Microsoft New Tai Lue"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icrosoft New Tai Lue" panose="020B0502040204020203" pitchFamily="34" charset="0"/>
          <a:ea typeface="+mn-ea"/>
          <a:cs typeface="Microsoft New Tai Lue"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icrosoft New Tai Lue" panose="020B0502040204020203" pitchFamily="34" charset="0"/>
          <a:ea typeface="+mn-ea"/>
          <a:cs typeface="Microsoft New Tai Lue"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icrosoft New Tai Lue" panose="020B0502040204020203" pitchFamily="34" charset="0"/>
          <a:ea typeface="+mn-ea"/>
          <a:cs typeface="Microsoft New Tai Lue"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etthejourneybegin.eu/birdy-goes-to-kindergarten/"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996952"/>
            <a:ext cx="6629400" cy="1470025"/>
          </a:xfrm>
        </p:spPr>
        <p:txBody>
          <a:bodyPr/>
          <a:lstStyle/>
          <a:p>
            <a:pPr algn="l"/>
            <a:r>
              <a:rPr lang="lt-LT" dirty="0">
                <a:solidFill>
                  <a:schemeClr val="tx2">
                    <a:lumMod val="60000"/>
                    <a:lumOff val="40000"/>
                  </a:schemeClr>
                </a:solidFill>
                <a:latin typeface="Times New Roman" pitchFamily="18" charset="0"/>
                <a:cs typeface="Times New Roman" pitchFamily="18" charset="0"/>
              </a:rPr>
              <a:t>Adaptacija lopšelyje įtraukiant ar neįtraukiant tėvus. </a:t>
            </a:r>
            <a:r>
              <a:rPr lang="en-US" dirty="0">
                <a:solidFill>
                  <a:schemeClr val="tx2">
                    <a:lumMod val="60000"/>
                    <a:lumOff val="40000"/>
                  </a:schemeClr>
                </a:solidFill>
                <a:latin typeface="Times New Roman" pitchFamily="18" charset="0"/>
                <a:cs typeface="Times New Roman" pitchFamily="18" charset="0"/>
              </a:rPr>
              <a:t>U</a:t>
            </a:r>
            <a:r>
              <a:rPr lang="lt-LT" dirty="0" err="1">
                <a:solidFill>
                  <a:schemeClr val="tx2">
                    <a:lumMod val="60000"/>
                    <a:lumOff val="40000"/>
                  </a:schemeClr>
                </a:solidFill>
                <a:latin typeface="Times New Roman" pitchFamily="18" charset="0"/>
                <a:cs typeface="Times New Roman" pitchFamily="18" charset="0"/>
              </a:rPr>
              <a:t>žsienio</a:t>
            </a:r>
            <a:r>
              <a:rPr lang="lt-LT" dirty="0">
                <a:solidFill>
                  <a:schemeClr val="tx2">
                    <a:lumMod val="60000"/>
                    <a:lumOff val="40000"/>
                  </a:schemeClr>
                </a:solidFill>
                <a:latin typeface="Times New Roman" pitchFamily="18" charset="0"/>
                <a:cs typeface="Times New Roman" pitchFamily="18" charset="0"/>
              </a:rPr>
              <a:t> šalių patirtis </a:t>
            </a:r>
            <a:endParaRPr lang="bs-Latn-BA" dirty="0">
              <a:solidFill>
                <a:schemeClr val="tx2">
                  <a:lumMod val="60000"/>
                  <a:lumOff val="4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323528" y="5286388"/>
            <a:ext cx="6629400" cy="1272492"/>
          </a:xfrm>
        </p:spPr>
        <p:txBody>
          <a:bodyPr>
            <a:normAutofit lnSpcReduction="10000"/>
          </a:bodyPr>
          <a:lstStyle/>
          <a:p>
            <a:r>
              <a:rPr lang="en-US" sz="2400" dirty="0" err="1">
                <a:latin typeface="Times New Roman" pitchFamily="18" charset="0"/>
                <a:cs typeface="Times New Roman" pitchFamily="18" charset="0"/>
              </a:rPr>
              <a:t>Paruo</a:t>
            </a:r>
            <a:r>
              <a:rPr lang="lt-LT" sz="2400" dirty="0" err="1">
                <a:latin typeface="Times New Roman" pitchFamily="18" charset="0"/>
                <a:cs typeface="Times New Roman" pitchFamily="18" charset="0"/>
              </a:rPr>
              <a:t>šė</a:t>
            </a:r>
            <a:r>
              <a:rPr lang="lt-LT" sz="2400" dirty="0">
                <a:latin typeface="Times New Roman" pitchFamily="18" charset="0"/>
                <a:cs typeface="Times New Roman" pitchFamily="18" charset="0"/>
              </a:rPr>
              <a:t>: </a:t>
            </a:r>
          </a:p>
          <a:p>
            <a:r>
              <a:rPr lang="lt-LT" sz="2400" dirty="0">
                <a:latin typeface="Times New Roman" pitchFamily="18" charset="0"/>
                <a:cs typeface="Times New Roman" pitchFamily="18" charset="0"/>
              </a:rPr>
              <a:t>Viktorija Čeponytė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Vitalija</a:t>
            </a:r>
            <a:r>
              <a:rPr lang="en-US" sz="2400" dirty="0">
                <a:latin typeface="Times New Roman" pitchFamily="18" charset="0"/>
                <a:cs typeface="Times New Roman" pitchFamily="18" charset="0"/>
              </a:rPr>
              <a:t> Jan</a:t>
            </a:r>
            <a:r>
              <a:rPr lang="lt-LT" sz="2400" dirty="0" err="1">
                <a:latin typeface="Times New Roman" pitchFamily="18" charset="0"/>
                <a:cs typeface="Times New Roman" pitchFamily="18" charset="0"/>
              </a:rPr>
              <a:t>čauskienė</a:t>
            </a:r>
            <a:r>
              <a:rPr lang="lt-LT" sz="2400" dirty="0">
                <a:latin typeface="Times New Roman" pitchFamily="18" charset="0"/>
                <a:cs typeface="Times New Roman" pitchFamily="18" charset="0"/>
              </a:rPr>
              <a:t> </a:t>
            </a:r>
          </a:p>
          <a:p>
            <a:r>
              <a:rPr lang="lt-LT" sz="2400" dirty="0">
                <a:latin typeface="Times New Roman" pitchFamily="18" charset="0"/>
                <a:cs typeface="Times New Roman" pitchFamily="18" charset="0"/>
              </a:rPr>
              <a:t>2020 m.</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36952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4800" b="0" dirty="0">
                <a:solidFill>
                  <a:schemeClr val="tx1"/>
                </a:solidFill>
                <a:latin typeface="Times New Roman" pitchFamily="18" charset="0"/>
                <a:cs typeface="Times New Roman" pitchFamily="18" charset="0"/>
              </a:rPr>
              <a:t>Darželiai Australijoje</a:t>
            </a:r>
          </a:p>
        </p:txBody>
      </p:sp>
      <p:sp>
        <p:nvSpPr>
          <p:cNvPr id="3" name="Content Placeholder 2"/>
          <p:cNvSpPr>
            <a:spLocks noGrp="1"/>
          </p:cNvSpPr>
          <p:nvPr>
            <p:ph idx="1"/>
          </p:nvPr>
        </p:nvSpPr>
        <p:spPr>
          <a:xfrm>
            <a:off x="285720" y="1500174"/>
            <a:ext cx="7143800" cy="4791076"/>
          </a:xfrm>
        </p:spPr>
        <p:txBody>
          <a:bodyPr>
            <a:normAutofit/>
          </a:bodyPr>
          <a:lstStyle/>
          <a:p>
            <a:pPr>
              <a:buNone/>
            </a:pPr>
            <a:r>
              <a:rPr lang="lt-LT" sz="2800" dirty="0">
                <a:latin typeface="Times New Roman" pitchFamily="18" charset="0"/>
                <a:cs typeface="Times New Roman" pitchFamily="18" charset="0"/>
              </a:rPr>
              <a:t>		Jie taiko adaptacijos savaitės planą:</a:t>
            </a:r>
          </a:p>
        </p:txBody>
      </p:sp>
      <p:graphicFrame>
        <p:nvGraphicFramePr>
          <p:cNvPr id="4" name="Table 3"/>
          <p:cNvGraphicFramePr>
            <a:graphicFrameLocks noGrp="1"/>
          </p:cNvGraphicFramePr>
          <p:nvPr>
            <p:extLst>
              <p:ext uri="{D42A27DB-BD31-4B8C-83A1-F6EECF244321}">
                <p14:modId xmlns:p14="http://schemas.microsoft.com/office/powerpoint/2010/main" val="3845577934"/>
              </p:ext>
            </p:extLst>
          </p:nvPr>
        </p:nvGraphicFramePr>
        <p:xfrm>
          <a:off x="323528" y="2564904"/>
          <a:ext cx="7056784" cy="2952330"/>
        </p:xfrm>
        <a:graphic>
          <a:graphicData uri="http://schemas.openxmlformats.org/drawingml/2006/table">
            <a:tbl>
              <a:tblPr/>
              <a:tblGrid>
                <a:gridCol w="1512168">
                  <a:extLst>
                    <a:ext uri="{9D8B030D-6E8A-4147-A177-3AD203B41FA5}">
                      <a16:colId xmlns:a16="http://schemas.microsoft.com/office/drawing/2014/main" val="20000"/>
                    </a:ext>
                  </a:extLst>
                </a:gridCol>
                <a:gridCol w="5544616">
                  <a:extLst>
                    <a:ext uri="{9D8B030D-6E8A-4147-A177-3AD203B41FA5}">
                      <a16:colId xmlns:a16="http://schemas.microsoft.com/office/drawing/2014/main" val="20001"/>
                    </a:ext>
                  </a:extLst>
                </a:gridCol>
              </a:tblGrid>
              <a:tr h="590466">
                <a:tc>
                  <a:txBody>
                    <a:bodyPr/>
                    <a:lstStyle/>
                    <a:p>
                      <a:pPr marL="342900" lvl="0" indent="-342900">
                        <a:lnSpc>
                          <a:spcPct val="115000"/>
                        </a:lnSpc>
                        <a:spcAft>
                          <a:spcPts val="0"/>
                        </a:spcAft>
                        <a:buFont typeface="Arial" pitchFamily="34" charset="0"/>
                        <a:buChar char="•"/>
                      </a:pPr>
                      <a:r>
                        <a:rPr lang="lt-LT" sz="1400" dirty="0">
                          <a:latin typeface="Times New Roman"/>
                          <a:ea typeface="Calibri"/>
                          <a:cs typeface="Times New Roman"/>
                        </a:rPr>
                        <a:t>Pirmadienis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400" dirty="0">
                          <a:latin typeface="Times New Roman"/>
                          <a:ea typeface="Calibri"/>
                          <a:cs typeface="Times New Roman"/>
                        </a:rPr>
                        <a:t>Vaikai lopšelyje su tėvais praleidžia apie </a:t>
                      </a:r>
                      <a:r>
                        <a:rPr lang="en-US" sz="1400" dirty="0">
                          <a:latin typeface="Times New Roman"/>
                          <a:ea typeface="Calibri"/>
                          <a:cs typeface="Times New Roman"/>
                        </a:rPr>
                        <a:t>1,5 val. </a:t>
                      </a:r>
                      <a:r>
                        <a:rPr lang="lt-LT" sz="1400" dirty="0">
                          <a:latin typeface="Times New Roman"/>
                          <a:ea typeface="Calibri"/>
                          <a:cs typeface="Times New Roman"/>
                        </a:rPr>
                        <a:t>Viso šio laiko metu vaikai susipažįsta su aplinka ir kitais vaikais.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90466">
                <a:tc>
                  <a:txBody>
                    <a:bodyPr/>
                    <a:lstStyle/>
                    <a:p>
                      <a:pPr marL="342900" lvl="0" indent="-342900">
                        <a:lnSpc>
                          <a:spcPct val="115000"/>
                        </a:lnSpc>
                        <a:spcAft>
                          <a:spcPts val="0"/>
                        </a:spcAft>
                        <a:buFont typeface="Arial" pitchFamily="34" charset="0"/>
                        <a:buChar char="•"/>
                      </a:pPr>
                      <a:r>
                        <a:rPr lang="lt-LT" sz="1400" dirty="0">
                          <a:latin typeface="Times New Roman"/>
                          <a:ea typeface="Calibri"/>
                          <a:cs typeface="Times New Roman"/>
                        </a:rPr>
                        <a:t>Antradienis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400" dirty="0">
                          <a:latin typeface="Times New Roman"/>
                          <a:ea typeface="Calibri"/>
                          <a:cs typeface="Times New Roman"/>
                        </a:rPr>
                        <a:t>Vaikai  grupėje praleidžia </a:t>
                      </a:r>
                      <a:r>
                        <a:rPr lang="en-US" sz="1400" dirty="0">
                          <a:latin typeface="Times New Roman"/>
                          <a:ea typeface="Calibri"/>
                          <a:cs typeface="Times New Roman"/>
                        </a:rPr>
                        <a:t>1,5 val. T</a:t>
                      </a:r>
                      <a:r>
                        <a:rPr lang="lt-LT" sz="1400" dirty="0" err="1">
                          <a:latin typeface="Times New Roman"/>
                          <a:ea typeface="Calibri"/>
                          <a:cs typeface="Times New Roman"/>
                        </a:rPr>
                        <a:t>ėvai</a:t>
                      </a:r>
                      <a:r>
                        <a:rPr lang="lt-LT" sz="1400" dirty="0">
                          <a:latin typeface="Times New Roman"/>
                          <a:ea typeface="Calibri"/>
                          <a:cs typeface="Times New Roman"/>
                        </a:rPr>
                        <a:t> vaikus pirmą kartą palieka apie </a:t>
                      </a:r>
                      <a:r>
                        <a:rPr lang="lt-LT" sz="1400" dirty="0">
                          <a:latin typeface="Times New Roman"/>
                          <a:ea typeface="Times New Roman"/>
                          <a:cs typeface="Times New Roman"/>
                        </a:rPr>
                        <a:t>30-45 minutes. Bandymas atsiskirti nuo tėvų, susitaikymas su jausmais.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90466">
                <a:tc>
                  <a:txBody>
                    <a:bodyPr/>
                    <a:lstStyle/>
                    <a:p>
                      <a:pPr marL="342900" lvl="0" indent="-342900">
                        <a:lnSpc>
                          <a:spcPct val="115000"/>
                        </a:lnSpc>
                        <a:spcAft>
                          <a:spcPts val="0"/>
                        </a:spcAft>
                        <a:buFont typeface="Arial" pitchFamily="34" charset="0"/>
                        <a:buChar char="•"/>
                      </a:pPr>
                      <a:r>
                        <a:rPr lang="lt-LT" sz="1400" dirty="0">
                          <a:latin typeface="Times New Roman"/>
                          <a:ea typeface="Calibri"/>
                          <a:cs typeface="Times New Roman"/>
                        </a:rPr>
                        <a:t>Trečiadienis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400" dirty="0">
                          <a:latin typeface="Times New Roman"/>
                          <a:ea typeface="Calibri"/>
                          <a:cs typeface="Times New Roman"/>
                        </a:rPr>
                        <a:t>Vaikai grupėje praleidžia 3 val. Pirmą kartą valgo darželyje.</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90466">
                <a:tc>
                  <a:txBody>
                    <a:bodyPr/>
                    <a:lstStyle/>
                    <a:p>
                      <a:pPr marL="342900" lvl="0" indent="-342900">
                        <a:lnSpc>
                          <a:spcPct val="115000"/>
                        </a:lnSpc>
                        <a:spcAft>
                          <a:spcPts val="0"/>
                        </a:spcAft>
                        <a:buFont typeface="Arial" pitchFamily="34" charset="0"/>
                        <a:buChar char="•"/>
                      </a:pPr>
                      <a:r>
                        <a:rPr lang="lt-LT" sz="1400" dirty="0">
                          <a:latin typeface="Times New Roman"/>
                          <a:ea typeface="Calibri"/>
                          <a:cs typeface="Times New Roman"/>
                        </a:rPr>
                        <a:t>Ketvirtadienis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400" dirty="0">
                          <a:latin typeface="Times New Roman"/>
                          <a:ea typeface="Calibri"/>
                          <a:cs typeface="Times New Roman"/>
                        </a:rPr>
                        <a:t>Vaikai grupėje praleidžia </a:t>
                      </a:r>
                      <a:r>
                        <a:rPr lang="en-US" sz="1400" dirty="0">
                          <a:latin typeface="Times New Roman"/>
                          <a:ea typeface="Calibri"/>
                          <a:cs typeface="Times New Roman"/>
                        </a:rPr>
                        <a:t>5 </a:t>
                      </a:r>
                      <a:r>
                        <a:rPr lang="lt-LT" sz="1400" dirty="0">
                          <a:latin typeface="Times New Roman"/>
                          <a:ea typeface="Calibri"/>
                          <a:cs typeface="Times New Roman"/>
                        </a:rPr>
                        <a:t>val. Į darželį atvyksta </a:t>
                      </a:r>
                      <a:r>
                        <a:rPr lang="lt-LT" sz="1400" dirty="0">
                          <a:latin typeface="Times New Roman"/>
                          <a:ea typeface="Times New Roman"/>
                          <a:cs typeface="Times New Roman"/>
                        </a:rPr>
                        <a:t>10:00, papietauja, pirmą kartą pabando likti pietų  miegui. Tėvai pasiima vaikus po pietų miego.</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90466">
                <a:tc>
                  <a:txBody>
                    <a:bodyPr/>
                    <a:lstStyle/>
                    <a:p>
                      <a:pPr marL="342900" lvl="0" indent="-342900">
                        <a:lnSpc>
                          <a:spcPct val="115000"/>
                        </a:lnSpc>
                        <a:spcAft>
                          <a:spcPts val="0"/>
                        </a:spcAft>
                        <a:buFont typeface="Arial" pitchFamily="34" charset="0"/>
                        <a:buChar char="•"/>
                      </a:pPr>
                      <a:r>
                        <a:rPr lang="lt-LT" sz="1400" dirty="0">
                          <a:latin typeface="Times New Roman"/>
                          <a:ea typeface="Calibri"/>
                          <a:cs typeface="Times New Roman"/>
                        </a:rPr>
                        <a:t>Penktadienis</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400" dirty="0">
                          <a:latin typeface="Times New Roman"/>
                          <a:ea typeface="Calibri"/>
                          <a:cs typeface="Times New Roman"/>
                        </a:rPr>
                        <a:t>Į darželį atvyksta 10.00, papietauja, lieka pietų miegui, tėvai vaikus pasiima 15.00</a:t>
                      </a:r>
                      <a:endParaRPr lang="lt-LT" sz="14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lt-LT" dirty="0"/>
            </a:br>
            <a:r>
              <a:rPr lang="en-US" b="0" dirty="0" err="1">
                <a:solidFill>
                  <a:schemeClr val="tx1"/>
                </a:solidFill>
              </a:rPr>
              <a:t>Ką</a:t>
            </a:r>
            <a:r>
              <a:rPr lang="en-US" b="0" dirty="0">
                <a:solidFill>
                  <a:schemeClr val="tx1"/>
                </a:solidFill>
              </a:rPr>
              <a:t> </a:t>
            </a:r>
            <a:r>
              <a:rPr lang="en-US" b="0" dirty="0" err="1">
                <a:solidFill>
                  <a:schemeClr val="tx1"/>
                </a:solidFill>
              </a:rPr>
              <a:t>sako</a:t>
            </a:r>
            <a:r>
              <a:rPr lang="en-US" b="0" dirty="0">
                <a:solidFill>
                  <a:schemeClr val="tx1"/>
                </a:solidFill>
              </a:rPr>
              <a:t> </a:t>
            </a:r>
            <a:r>
              <a:rPr lang="en-US" b="0" dirty="0" err="1">
                <a:solidFill>
                  <a:schemeClr val="tx1"/>
                </a:solidFill>
              </a:rPr>
              <a:t>tyrimai</a:t>
            </a:r>
            <a:r>
              <a:rPr lang="en-US" b="0" dirty="0">
                <a:solidFill>
                  <a:schemeClr val="tx1"/>
                </a:solidFill>
              </a:rPr>
              <a:t>?</a:t>
            </a:r>
            <a:r>
              <a:rPr lang="lt-LT" b="0" dirty="0">
                <a:solidFill>
                  <a:schemeClr val="tx1"/>
                </a:solidFill>
              </a:rPr>
              <a:t> (1)</a:t>
            </a:r>
            <a:br>
              <a:rPr lang="en-US" b="0" dirty="0">
                <a:solidFill>
                  <a:schemeClr val="tx1"/>
                </a:solidFill>
              </a:rPr>
            </a:br>
            <a:endParaRPr lang="lt-LT" b="0" dirty="0">
              <a:solidFill>
                <a:schemeClr val="tx1"/>
              </a:solidFill>
            </a:endParaRPr>
          </a:p>
        </p:txBody>
      </p:sp>
      <p:sp>
        <p:nvSpPr>
          <p:cNvPr id="3" name="Content Placeholder 2"/>
          <p:cNvSpPr>
            <a:spLocks noGrp="1"/>
          </p:cNvSpPr>
          <p:nvPr>
            <p:ph idx="1"/>
          </p:nvPr>
        </p:nvSpPr>
        <p:spPr/>
        <p:txBody>
          <a:bodyPr/>
          <a:lstStyle/>
          <a:p>
            <a:pPr algn="just"/>
            <a:r>
              <a:rPr lang="en-US" dirty="0" err="1"/>
              <a:t>Tyrimai</a:t>
            </a:r>
            <a:r>
              <a:rPr lang="en-US" dirty="0"/>
              <a:t> </a:t>
            </a:r>
            <a:r>
              <a:rPr lang="en-US" dirty="0" err="1"/>
              <a:t>rodo</a:t>
            </a:r>
            <a:r>
              <a:rPr lang="en-US" dirty="0"/>
              <a:t>, </a:t>
            </a:r>
            <a:r>
              <a:rPr lang="en-US" dirty="0" err="1"/>
              <a:t>kad</a:t>
            </a:r>
            <a:r>
              <a:rPr lang="en-US" dirty="0"/>
              <a:t> </a:t>
            </a:r>
            <a:r>
              <a:rPr lang="en-US" dirty="0" err="1"/>
              <a:t>vaikai</a:t>
            </a:r>
            <a:r>
              <a:rPr lang="en-US" dirty="0"/>
              <a:t> 2–3 </a:t>
            </a:r>
            <a:r>
              <a:rPr lang="en-US" dirty="0" err="1"/>
              <a:t>savaičių</a:t>
            </a:r>
            <a:r>
              <a:rPr lang="en-US" dirty="0"/>
              <a:t> </a:t>
            </a:r>
            <a:r>
              <a:rPr lang="en-US" dirty="0" err="1"/>
              <a:t>adaptacijos</a:t>
            </a:r>
            <a:r>
              <a:rPr lang="en-US" dirty="0"/>
              <a:t> </a:t>
            </a:r>
            <a:r>
              <a:rPr lang="en-US" dirty="0" err="1"/>
              <a:t>laikotarpiu</a:t>
            </a:r>
            <a:r>
              <a:rPr lang="en-US" dirty="0"/>
              <a:t> </a:t>
            </a:r>
            <a:r>
              <a:rPr lang="en-US" dirty="0" err="1"/>
              <a:t>yra</a:t>
            </a:r>
            <a:r>
              <a:rPr lang="en-US" dirty="0"/>
              <a:t> </a:t>
            </a:r>
            <a:r>
              <a:rPr lang="en-US" dirty="0" err="1"/>
              <a:t>dirglesni</a:t>
            </a:r>
            <a:r>
              <a:rPr lang="en-US" dirty="0"/>
              <a:t> </a:t>
            </a:r>
            <a:r>
              <a:rPr lang="en-US" dirty="0" err="1"/>
              <a:t>nei</a:t>
            </a:r>
            <a:r>
              <a:rPr lang="en-US" dirty="0"/>
              <a:t> </a:t>
            </a:r>
            <a:r>
              <a:rPr lang="en-US" dirty="0" err="1"/>
              <a:t>įprastai</a:t>
            </a:r>
            <a:r>
              <a:rPr lang="en-US" dirty="0"/>
              <a:t>, o </a:t>
            </a:r>
            <a:r>
              <a:rPr lang="en-US" dirty="0" err="1"/>
              <a:t>bendra</a:t>
            </a:r>
            <a:r>
              <a:rPr lang="en-US" dirty="0"/>
              <a:t> </a:t>
            </a:r>
            <a:r>
              <a:rPr lang="en-US" dirty="0" err="1"/>
              <a:t>nuotaika</a:t>
            </a:r>
            <a:r>
              <a:rPr lang="en-US" dirty="0"/>
              <a:t> </a:t>
            </a:r>
            <a:r>
              <a:rPr lang="en-US" dirty="0" err="1"/>
              <a:t>yra</a:t>
            </a:r>
            <a:r>
              <a:rPr lang="en-US" dirty="0"/>
              <a:t> </a:t>
            </a:r>
            <a:r>
              <a:rPr lang="en-US" dirty="0" err="1"/>
              <a:t>prastesnė</a:t>
            </a:r>
            <a:r>
              <a:rPr lang="en-US" dirty="0"/>
              <a:t> (</a:t>
            </a:r>
            <a:r>
              <a:rPr lang="en-US" dirty="0" err="1"/>
              <a:t>kortizolio</a:t>
            </a:r>
            <a:r>
              <a:rPr lang="en-US" dirty="0"/>
              <a:t> -</a:t>
            </a:r>
            <a:r>
              <a:rPr lang="en-US" dirty="0" err="1"/>
              <a:t>streso</a:t>
            </a:r>
            <a:r>
              <a:rPr lang="en-US" dirty="0"/>
              <a:t> </a:t>
            </a:r>
            <a:r>
              <a:rPr lang="en-US" dirty="0" err="1"/>
              <a:t>hormono</a:t>
            </a:r>
            <a:r>
              <a:rPr lang="en-US" dirty="0"/>
              <a:t> - </a:t>
            </a:r>
            <a:r>
              <a:rPr lang="en-US" dirty="0" err="1"/>
              <a:t>lygis</a:t>
            </a:r>
            <a:r>
              <a:rPr lang="en-US" dirty="0"/>
              <a:t> </a:t>
            </a:r>
            <a:r>
              <a:rPr lang="en-US" dirty="0" err="1"/>
              <a:t>yra</a:t>
            </a:r>
            <a:r>
              <a:rPr lang="en-US" dirty="0"/>
              <a:t> </a:t>
            </a:r>
            <a:r>
              <a:rPr lang="en-US" dirty="0" err="1"/>
              <a:t>aukštesnis</a:t>
            </a:r>
            <a:r>
              <a:rPr lang="en-US" dirty="0"/>
              <a:t>), </a:t>
            </a:r>
            <a:r>
              <a:rPr lang="en-US" dirty="0" err="1"/>
              <a:t>todėl</a:t>
            </a:r>
            <a:r>
              <a:rPr lang="en-US" dirty="0"/>
              <a:t> </a:t>
            </a:r>
            <a:r>
              <a:rPr lang="en-US" dirty="0" err="1"/>
              <a:t>tėvų</a:t>
            </a:r>
            <a:r>
              <a:rPr lang="en-US" dirty="0"/>
              <a:t> </a:t>
            </a:r>
            <a:r>
              <a:rPr lang="en-US" dirty="0" err="1"/>
              <a:t>buvimas</a:t>
            </a:r>
            <a:r>
              <a:rPr lang="en-US" dirty="0"/>
              <a:t> </a:t>
            </a:r>
            <a:r>
              <a:rPr lang="en-US" dirty="0" err="1"/>
              <a:t>šalia</a:t>
            </a:r>
            <a:r>
              <a:rPr lang="en-US" dirty="0"/>
              <a:t> </a:t>
            </a:r>
            <a:r>
              <a:rPr lang="en-US" dirty="0" err="1"/>
              <a:t>jų</a:t>
            </a:r>
            <a:r>
              <a:rPr lang="en-US" dirty="0"/>
              <a:t> </a:t>
            </a:r>
            <a:r>
              <a:rPr lang="en-US" dirty="0" err="1"/>
              <a:t>yra</a:t>
            </a:r>
            <a:r>
              <a:rPr lang="en-US" dirty="0"/>
              <a:t> </a:t>
            </a:r>
            <a:r>
              <a:rPr lang="en-US" dirty="0" err="1"/>
              <a:t>labai</a:t>
            </a:r>
            <a:r>
              <a:rPr lang="en-US" dirty="0"/>
              <a:t> </a:t>
            </a:r>
            <a:r>
              <a:rPr lang="en-US" dirty="0" err="1"/>
              <a:t>svarbus</a:t>
            </a:r>
            <a:r>
              <a:rPr lang="lt-LT"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err="1">
                <a:solidFill>
                  <a:schemeClr val="tx1"/>
                </a:solidFill>
              </a:rPr>
              <a:t>Ką</a:t>
            </a:r>
            <a:r>
              <a:rPr lang="en-US" b="0" dirty="0">
                <a:solidFill>
                  <a:schemeClr val="tx1"/>
                </a:solidFill>
              </a:rPr>
              <a:t> </a:t>
            </a:r>
            <a:r>
              <a:rPr lang="en-US" b="0" dirty="0" err="1">
                <a:solidFill>
                  <a:schemeClr val="tx1"/>
                </a:solidFill>
              </a:rPr>
              <a:t>sako</a:t>
            </a:r>
            <a:r>
              <a:rPr lang="en-US" b="0" dirty="0">
                <a:solidFill>
                  <a:schemeClr val="tx1"/>
                </a:solidFill>
              </a:rPr>
              <a:t> </a:t>
            </a:r>
            <a:r>
              <a:rPr lang="en-US" b="0" dirty="0" err="1">
                <a:solidFill>
                  <a:schemeClr val="tx1"/>
                </a:solidFill>
              </a:rPr>
              <a:t>tyrimai</a:t>
            </a:r>
            <a:r>
              <a:rPr lang="en-US" b="0" dirty="0">
                <a:solidFill>
                  <a:schemeClr val="tx1"/>
                </a:solidFill>
              </a:rPr>
              <a:t>?</a:t>
            </a:r>
            <a:r>
              <a:rPr lang="lt-LT" b="0" dirty="0">
                <a:solidFill>
                  <a:schemeClr val="tx1"/>
                </a:solidFill>
              </a:rPr>
              <a:t> (2)</a:t>
            </a:r>
          </a:p>
        </p:txBody>
      </p:sp>
      <p:sp>
        <p:nvSpPr>
          <p:cNvPr id="3" name="Content Placeholder 2"/>
          <p:cNvSpPr>
            <a:spLocks noGrp="1"/>
          </p:cNvSpPr>
          <p:nvPr>
            <p:ph idx="1"/>
          </p:nvPr>
        </p:nvSpPr>
        <p:spPr/>
        <p:txBody>
          <a:bodyPr>
            <a:normAutofit fontScale="92500" lnSpcReduction="10000"/>
          </a:bodyPr>
          <a:lstStyle/>
          <a:p>
            <a:pPr algn="just">
              <a:buNone/>
            </a:pPr>
            <a:r>
              <a:rPr lang="lt-LT" dirty="0"/>
              <a:t>	</a:t>
            </a:r>
            <a:r>
              <a:rPr lang="en-US" dirty="0" err="1"/>
              <a:t>Vyresni</a:t>
            </a:r>
            <a:r>
              <a:rPr lang="en-US" dirty="0"/>
              <a:t> </a:t>
            </a:r>
            <a:r>
              <a:rPr lang="en-US" dirty="0" err="1"/>
              <a:t>nei</a:t>
            </a:r>
            <a:r>
              <a:rPr lang="en-US" dirty="0"/>
              <a:t> </a:t>
            </a:r>
            <a:r>
              <a:rPr lang="lt-LT" dirty="0"/>
              <a:t>1</a:t>
            </a:r>
            <a:r>
              <a:rPr lang="en-US" dirty="0"/>
              <a:t> </a:t>
            </a:r>
            <a:r>
              <a:rPr lang="en-US" dirty="0" err="1"/>
              <a:t>metų</a:t>
            </a:r>
            <a:r>
              <a:rPr lang="en-US" dirty="0"/>
              <a:t> </a:t>
            </a:r>
            <a:r>
              <a:rPr lang="en-US" dirty="0" err="1"/>
              <a:t>vaikai</a:t>
            </a:r>
            <a:r>
              <a:rPr lang="en-US" dirty="0"/>
              <a:t> </a:t>
            </a:r>
            <a:r>
              <a:rPr lang="en-US" dirty="0" err="1"/>
              <a:t>ilgiau</a:t>
            </a:r>
            <a:r>
              <a:rPr lang="lt-LT" dirty="0"/>
              <a:t> </a:t>
            </a:r>
            <a:r>
              <a:rPr lang="en-US" dirty="0" err="1"/>
              <a:t>patiria</a:t>
            </a:r>
            <a:r>
              <a:rPr lang="en-US" dirty="0"/>
              <a:t> </a:t>
            </a:r>
            <a:r>
              <a:rPr lang="en-US" dirty="0" err="1"/>
              <a:t>stresą</a:t>
            </a:r>
            <a:r>
              <a:rPr lang="en-US" dirty="0"/>
              <a:t>, </a:t>
            </a:r>
            <a:r>
              <a:rPr lang="en-US" dirty="0" err="1"/>
              <a:t>daugiau</a:t>
            </a:r>
            <a:r>
              <a:rPr lang="en-US" dirty="0"/>
              <a:t> </a:t>
            </a:r>
            <a:r>
              <a:rPr lang="en-US" dirty="0" err="1"/>
              <a:t>protestuoja</a:t>
            </a:r>
            <a:r>
              <a:rPr lang="en-US" dirty="0"/>
              <a:t>, </a:t>
            </a:r>
            <a:r>
              <a:rPr lang="en-US" dirty="0" err="1"/>
              <a:t>ypač</a:t>
            </a:r>
            <a:r>
              <a:rPr lang="en-US" dirty="0"/>
              <a:t> </a:t>
            </a:r>
            <a:r>
              <a:rPr lang="lt-LT" dirty="0"/>
              <a:t>2-</a:t>
            </a:r>
            <a:r>
              <a:rPr lang="en-US" dirty="0" err="1"/>
              <a:t>ąją</a:t>
            </a:r>
            <a:r>
              <a:rPr lang="en-US" dirty="0"/>
              <a:t> </a:t>
            </a:r>
            <a:r>
              <a:rPr lang="en-US" dirty="0" err="1"/>
              <a:t>adaptacijos</a:t>
            </a:r>
            <a:r>
              <a:rPr lang="en-US" dirty="0"/>
              <a:t> </a:t>
            </a:r>
            <a:r>
              <a:rPr lang="en-US" dirty="0" err="1"/>
              <a:t>savaitę</a:t>
            </a:r>
            <a:r>
              <a:rPr lang="en-US" dirty="0"/>
              <a:t>, kai </a:t>
            </a:r>
            <a:r>
              <a:rPr lang="lt-LT" dirty="0"/>
              <a:t>sumažėja </a:t>
            </a:r>
            <a:r>
              <a:rPr lang="en-US" dirty="0" err="1"/>
              <a:t>smals</a:t>
            </a:r>
            <a:r>
              <a:rPr lang="lt-LT" dirty="0" err="1"/>
              <a:t>um</a:t>
            </a:r>
            <a:r>
              <a:rPr lang="en-US" dirty="0"/>
              <a:t>a</a:t>
            </a:r>
            <a:r>
              <a:rPr lang="lt-LT" dirty="0"/>
              <a:t>s</a:t>
            </a:r>
            <a:r>
              <a:rPr lang="en-US" dirty="0"/>
              <a:t> </a:t>
            </a:r>
            <a:r>
              <a:rPr lang="en-US" dirty="0" err="1"/>
              <a:t>dėl</a:t>
            </a:r>
            <a:r>
              <a:rPr lang="en-US" dirty="0"/>
              <a:t> </a:t>
            </a:r>
            <a:r>
              <a:rPr lang="en-US" dirty="0" err="1"/>
              <a:t>naujos</a:t>
            </a:r>
            <a:r>
              <a:rPr lang="en-US" dirty="0"/>
              <a:t> </a:t>
            </a:r>
            <a:r>
              <a:rPr lang="en-US" dirty="0" err="1"/>
              <a:t>aplinkos</a:t>
            </a:r>
            <a:r>
              <a:rPr lang="en-US" dirty="0"/>
              <a:t>. Kai </a:t>
            </a:r>
            <a:r>
              <a:rPr lang="en-US" dirty="0" err="1"/>
              <a:t>vaikas</a:t>
            </a:r>
            <a:r>
              <a:rPr lang="en-US" dirty="0"/>
              <a:t> </a:t>
            </a:r>
            <a:r>
              <a:rPr lang="en-US" dirty="0" err="1"/>
              <a:t>paliekamas</a:t>
            </a:r>
            <a:r>
              <a:rPr lang="en-US" dirty="0"/>
              <a:t> </a:t>
            </a:r>
            <a:r>
              <a:rPr lang="en-US" dirty="0" err="1"/>
              <a:t>lopšelyje</a:t>
            </a:r>
            <a:r>
              <a:rPr lang="en-US" dirty="0"/>
              <a:t> </a:t>
            </a:r>
            <a:r>
              <a:rPr lang="en-US" dirty="0" err="1"/>
              <a:t>ilgą</a:t>
            </a:r>
            <a:r>
              <a:rPr lang="en-US" dirty="0"/>
              <a:t> </a:t>
            </a:r>
            <a:r>
              <a:rPr lang="en-US" dirty="0" err="1"/>
              <a:t>laiką</a:t>
            </a:r>
            <a:r>
              <a:rPr lang="en-US" dirty="0"/>
              <a:t> (</a:t>
            </a:r>
            <a:r>
              <a:rPr lang="en-US" dirty="0" err="1"/>
              <a:t>tyrime</a:t>
            </a:r>
            <a:r>
              <a:rPr lang="en-US" dirty="0"/>
              <a:t> </a:t>
            </a:r>
            <a:r>
              <a:rPr lang="en-US" dirty="0" err="1"/>
              <a:t>nurodoma</a:t>
            </a:r>
            <a:r>
              <a:rPr lang="en-US" dirty="0"/>
              <a:t>, </a:t>
            </a:r>
            <a:r>
              <a:rPr lang="en-US" dirty="0" err="1"/>
              <a:t>kad</a:t>
            </a:r>
            <a:r>
              <a:rPr lang="en-US" dirty="0"/>
              <a:t> </a:t>
            </a:r>
            <a:r>
              <a:rPr lang="en-US" dirty="0" err="1"/>
              <a:t>buvimas</a:t>
            </a:r>
            <a:r>
              <a:rPr lang="en-US" dirty="0"/>
              <a:t> </a:t>
            </a:r>
            <a:r>
              <a:rPr lang="en-US" dirty="0" err="1"/>
              <a:t>ilgiau</a:t>
            </a:r>
            <a:r>
              <a:rPr lang="en-US" dirty="0"/>
              <a:t> </a:t>
            </a:r>
            <a:r>
              <a:rPr lang="en-US" dirty="0" err="1"/>
              <a:t>nei</a:t>
            </a:r>
            <a:r>
              <a:rPr lang="en-US" dirty="0"/>
              <a:t> 4 </a:t>
            </a:r>
            <a:r>
              <a:rPr lang="en-US" dirty="0" err="1"/>
              <a:t>valandas</a:t>
            </a:r>
            <a:r>
              <a:rPr lang="en-US" dirty="0"/>
              <a:t> </a:t>
            </a:r>
            <a:r>
              <a:rPr lang="en-US" dirty="0" err="1"/>
              <a:t>nuo</a:t>
            </a:r>
            <a:r>
              <a:rPr lang="en-US" dirty="0"/>
              <a:t> </a:t>
            </a:r>
            <a:r>
              <a:rPr lang="en-US" dirty="0" err="1"/>
              <a:t>pirmosios</a:t>
            </a:r>
            <a:r>
              <a:rPr lang="en-US" dirty="0"/>
              <a:t> </a:t>
            </a:r>
            <a:r>
              <a:rPr lang="en-US" dirty="0" err="1"/>
              <a:t>dienos</a:t>
            </a:r>
            <a:r>
              <a:rPr lang="en-US" dirty="0"/>
              <a:t>), ne </a:t>
            </a:r>
            <a:r>
              <a:rPr lang="en-US" dirty="0" err="1"/>
              <a:t>tik</a:t>
            </a:r>
            <a:r>
              <a:rPr lang="en-US" dirty="0"/>
              <a:t> </a:t>
            </a:r>
            <a:r>
              <a:rPr lang="en-US" dirty="0" err="1"/>
              <a:t>vaiko</a:t>
            </a:r>
            <a:r>
              <a:rPr lang="en-US" dirty="0"/>
              <a:t> </a:t>
            </a:r>
            <a:r>
              <a:rPr lang="en-US" dirty="0" err="1"/>
              <a:t>nuotaika</a:t>
            </a:r>
            <a:r>
              <a:rPr lang="en-US" dirty="0"/>
              <a:t> </a:t>
            </a:r>
            <a:r>
              <a:rPr lang="en-US" dirty="0" err="1"/>
              <a:t>smarkiai</a:t>
            </a:r>
            <a:r>
              <a:rPr lang="en-US" dirty="0"/>
              <a:t> </a:t>
            </a:r>
            <a:r>
              <a:rPr lang="en-US" dirty="0" err="1"/>
              <a:t>pablogėja</a:t>
            </a:r>
            <a:r>
              <a:rPr lang="en-US" dirty="0"/>
              <a:t>, bet </a:t>
            </a:r>
            <a:r>
              <a:rPr lang="en-US" dirty="0" err="1"/>
              <a:t>taip</a:t>
            </a:r>
            <a:r>
              <a:rPr lang="en-US" dirty="0"/>
              <a:t> pat </a:t>
            </a:r>
            <a:r>
              <a:rPr lang="en-US" dirty="0" err="1"/>
              <a:t>pablogėja</a:t>
            </a:r>
            <a:r>
              <a:rPr lang="en-US" dirty="0"/>
              <a:t> </a:t>
            </a:r>
            <a:r>
              <a:rPr lang="en-US" dirty="0" err="1"/>
              <a:t>jo</a:t>
            </a:r>
            <a:r>
              <a:rPr lang="en-US" dirty="0"/>
              <a:t> </a:t>
            </a:r>
            <a:r>
              <a:rPr lang="en-US" dirty="0" err="1"/>
              <a:t>santykiai</a:t>
            </a:r>
            <a:r>
              <a:rPr lang="en-US" dirty="0"/>
              <a:t> </a:t>
            </a:r>
            <a:r>
              <a:rPr lang="en-US" dirty="0" err="1"/>
              <a:t>su</a:t>
            </a:r>
            <a:r>
              <a:rPr lang="en-US" dirty="0"/>
              <a:t> </a:t>
            </a:r>
            <a:r>
              <a:rPr lang="en-US" dirty="0" err="1"/>
              <a:t>motina</a:t>
            </a:r>
            <a:r>
              <a:rPr lang="en-US" dirty="0"/>
              <a:t>, </a:t>
            </a:r>
            <a:r>
              <a:rPr lang="en-US" dirty="0" err="1"/>
              <a:t>kadangi</a:t>
            </a:r>
            <a:r>
              <a:rPr lang="en-US" dirty="0"/>
              <a:t> </a:t>
            </a:r>
            <a:r>
              <a:rPr lang="en-US" dirty="0" err="1"/>
              <a:t>vaikas</a:t>
            </a:r>
            <a:r>
              <a:rPr lang="en-US" dirty="0"/>
              <a:t> </a:t>
            </a:r>
            <a:r>
              <a:rPr lang="en-US" dirty="0" err="1"/>
              <a:t>nesijaučia</a:t>
            </a:r>
            <a:r>
              <a:rPr lang="en-US" dirty="0"/>
              <a:t> </a:t>
            </a:r>
            <a:r>
              <a:rPr lang="en-US" dirty="0" err="1"/>
              <a:t>saugiai</a:t>
            </a:r>
            <a:r>
              <a:rPr lang="en-US" dirty="0"/>
              <a:t>. </a:t>
            </a:r>
            <a:endParaRPr lang="lt-L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err="1">
                <a:solidFill>
                  <a:schemeClr val="tx1"/>
                </a:solidFill>
              </a:rPr>
              <a:t>Ką</a:t>
            </a:r>
            <a:r>
              <a:rPr lang="en-US" b="0" dirty="0">
                <a:solidFill>
                  <a:schemeClr val="tx1"/>
                </a:solidFill>
              </a:rPr>
              <a:t> </a:t>
            </a:r>
            <a:r>
              <a:rPr lang="en-US" b="0" dirty="0" err="1">
                <a:solidFill>
                  <a:schemeClr val="tx1"/>
                </a:solidFill>
              </a:rPr>
              <a:t>sako</a:t>
            </a:r>
            <a:r>
              <a:rPr lang="en-US" b="0" dirty="0">
                <a:solidFill>
                  <a:schemeClr val="tx1"/>
                </a:solidFill>
              </a:rPr>
              <a:t> </a:t>
            </a:r>
            <a:r>
              <a:rPr lang="en-US" b="0" dirty="0" err="1">
                <a:solidFill>
                  <a:schemeClr val="tx1"/>
                </a:solidFill>
              </a:rPr>
              <a:t>tyrimai</a:t>
            </a:r>
            <a:r>
              <a:rPr lang="en-US" b="0" dirty="0">
                <a:solidFill>
                  <a:schemeClr val="tx1"/>
                </a:solidFill>
              </a:rPr>
              <a:t>?</a:t>
            </a:r>
            <a:r>
              <a:rPr lang="lt-LT" b="0" dirty="0">
                <a:solidFill>
                  <a:schemeClr val="tx1"/>
                </a:solidFill>
              </a:rPr>
              <a:t> (3)</a:t>
            </a:r>
          </a:p>
        </p:txBody>
      </p:sp>
      <p:sp>
        <p:nvSpPr>
          <p:cNvPr id="3" name="Content Placeholder 2"/>
          <p:cNvSpPr>
            <a:spLocks noGrp="1"/>
          </p:cNvSpPr>
          <p:nvPr>
            <p:ph idx="1"/>
          </p:nvPr>
        </p:nvSpPr>
        <p:spPr/>
        <p:txBody>
          <a:bodyPr>
            <a:normAutofit fontScale="92500" lnSpcReduction="10000"/>
          </a:bodyPr>
          <a:lstStyle/>
          <a:p>
            <a:pPr algn="just">
              <a:buNone/>
            </a:pPr>
            <a:r>
              <a:rPr lang="lt-LT" dirty="0"/>
              <a:t>	T</a:t>
            </a:r>
            <a:r>
              <a:rPr lang="en-US" dirty="0" err="1"/>
              <a:t>yrimas</a:t>
            </a:r>
            <a:r>
              <a:rPr lang="en-US" dirty="0"/>
              <a:t>, </a:t>
            </a:r>
            <a:r>
              <a:rPr lang="en-US" dirty="0" err="1"/>
              <a:t>atliktas</a:t>
            </a:r>
            <a:r>
              <a:rPr lang="en-US" dirty="0"/>
              <a:t> </a:t>
            </a:r>
            <a:r>
              <a:rPr lang="en-US" dirty="0" err="1"/>
              <a:t>su</a:t>
            </a:r>
            <a:r>
              <a:rPr lang="en-US" dirty="0"/>
              <a:t> 70 </a:t>
            </a:r>
            <a:r>
              <a:rPr lang="en-US" dirty="0" err="1"/>
              <a:t>vaikų</a:t>
            </a:r>
            <a:r>
              <a:rPr lang="en-US" dirty="0"/>
              <a:t> </a:t>
            </a:r>
            <a:r>
              <a:rPr lang="en-US" dirty="0" err="1"/>
              <a:t>nuo</a:t>
            </a:r>
            <a:r>
              <a:rPr lang="en-US" dirty="0"/>
              <a:t> 11 </a:t>
            </a:r>
            <a:r>
              <a:rPr lang="en-US" dirty="0" err="1"/>
              <a:t>iki</a:t>
            </a:r>
            <a:r>
              <a:rPr lang="en-US" dirty="0"/>
              <a:t> 20 </a:t>
            </a:r>
            <a:r>
              <a:rPr lang="en-US" dirty="0" err="1"/>
              <a:t>mėnesių</a:t>
            </a:r>
            <a:r>
              <a:rPr lang="en-US" dirty="0"/>
              <a:t> </a:t>
            </a:r>
            <a:r>
              <a:rPr lang="en-US" dirty="0" err="1"/>
              <a:t>amžiaus</a:t>
            </a:r>
            <a:r>
              <a:rPr lang="en-US" dirty="0"/>
              <a:t>, </a:t>
            </a:r>
            <a:r>
              <a:rPr lang="en-US" dirty="0" err="1"/>
              <a:t>parodė</a:t>
            </a:r>
            <a:r>
              <a:rPr lang="en-US" dirty="0"/>
              <a:t>, </a:t>
            </a:r>
            <a:r>
              <a:rPr lang="en-US" dirty="0" err="1"/>
              <a:t>kad</a:t>
            </a:r>
            <a:r>
              <a:rPr lang="en-US" dirty="0"/>
              <a:t> </a:t>
            </a:r>
            <a:r>
              <a:rPr lang="en-US" dirty="0" err="1"/>
              <a:t>kortizolio</a:t>
            </a:r>
            <a:r>
              <a:rPr lang="en-US" dirty="0"/>
              <a:t> </a:t>
            </a:r>
            <a:r>
              <a:rPr lang="en-US" dirty="0" err="1"/>
              <a:t>kiekis</a:t>
            </a:r>
            <a:r>
              <a:rPr lang="en-US" dirty="0"/>
              <a:t> </a:t>
            </a:r>
            <a:r>
              <a:rPr lang="en-US" dirty="0" err="1"/>
              <a:t>smarkiai</a:t>
            </a:r>
            <a:r>
              <a:rPr lang="en-US" dirty="0"/>
              <a:t> </a:t>
            </a:r>
            <a:r>
              <a:rPr lang="en-US" dirty="0" err="1"/>
              <a:t>padidėjo</a:t>
            </a:r>
            <a:r>
              <a:rPr lang="en-US" dirty="0"/>
              <a:t> </a:t>
            </a:r>
            <a:r>
              <a:rPr lang="en-US" dirty="0" err="1"/>
              <a:t>vaikams</a:t>
            </a:r>
            <a:r>
              <a:rPr lang="en-US" dirty="0"/>
              <a:t>, </a:t>
            </a:r>
            <a:r>
              <a:rPr lang="en-US" dirty="0" err="1"/>
              <a:t>staiga</a:t>
            </a:r>
            <a:r>
              <a:rPr lang="en-US" dirty="0"/>
              <a:t> </a:t>
            </a:r>
            <a:r>
              <a:rPr lang="en-US" dirty="0" err="1"/>
              <a:t>ir</a:t>
            </a:r>
            <a:r>
              <a:rPr lang="en-US" dirty="0"/>
              <a:t> </a:t>
            </a:r>
            <a:r>
              <a:rPr lang="en-US" dirty="0" err="1"/>
              <a:t>anksti</a:t>
            </a:r>
            <a:r>
              <a:rPr lang="en-US" dirty="0"/>
              <a:t> </a:t>
            </a:r>
            <a:r>
              <a:rPr lang="en-US" dirty="0" err="1"/>
              <a:t>atsiskyrusiems</a:t>
            </a:r>
            <a:r>
              <a:rPr lang="en-US" dirty="0"/>
              <a:t> </a:t>
            </a:r>
            <a:r>
              <a:rPr lang="en-US" dirty="0" err="1"/>
              <a:t>nuo</a:t>
            </a:r>
            <a:r>
              <a:rPr lang="en-US" dirty="0"/>
              <a:t> m</a:t>
            </a:r>
            <a:r>
              <a:rPr lang="lt-LT" dirty="0"/>
              <a:t>am</a:t>
            </a:r>
            <a:r>
              <a:rPr lang="en-US" dirty="0"/>
              <a:t>ų (75–100% </a:t>
            </a:r>
            <a:r>
              <a:rPr lang="en-US" dirty="0" err="1"/>
              <a:t>didesnis</a:t>
            </a:r>
            <a:r>
              <a:rPr lang="en-US" dirty="0"/>
              <a:t> </a:t>
            </a:r>
            <a:r>
              <a:rPr lang="en-US" dirty="0" err="1"/>
              <a:t>nei</a:t>
            </a:r>
            <a:r>
              <a:rPr lang="en-US" dirty="0"/>
              <a:t> </a:t>
            </a:r>
            <a:r>
              <a:rPr lang="en-US" dirty="0" err="1"/>
              <a:t>būnant</a:t>
            </a:r>
            <a:r>
              <a:rPr lang="en-US" dirty="0"/>
              <a:t> </a:t>
            </a:r>
            <a:r>
              <a:rPr lang="en-US" dirty="0" err="1"/>
              <a:t>namuose</a:t>
            </a:r>
            <a:r>
              <a:rPr lang="en-US" dirty="0"/>
              <a:t>) </a:t>
            </a:r>
            <a:r>
              <a:rPr lang="en-US" dirty="0" err="1"/>
              <a:t>ir</a:t>
            </a:r>
            <a:r>
              <a:rPr lang="en-US" dirty="0"/>
              <a:t> </a:t>
            </a:r>
            <a:r>
              <a:rPr lang="en-US" dirty="0" err="1"/>
              <a:t>išliko</a:t>
            </a:r>
            <a:r>
              <a:rPr lang="en-US" dirty="0"/>
              <a:t> </a:t>
            </a:r>
            <a:r>
              <a:rPr lang="en-US" dirty="0" err="1"/>
              <a:t>šiek</a:t>
            </a:r>
            <a:r>
              <a:rPr lang="en-US" dirty="0"/>
              <a:t> </a:t>
            </a:r>
            <a:r>
              <a:rPr lang="en-US" dirty="0" err="1"/>
              <a:t>tiek</a:t>
            </a:r>
            <a:r>
              <a:rPr lang="en-US" dirty="0"/>
              <a:t> </a:t>
            </a:r>
            <a:r>
              <a:rPr lang="en-US" dirty="0" err="1"/>
              <a:t>mažesnis</a:t>
            </a:r>
            <a:r>
              <a:rPr lang="en-US" dirty="0"/>
              <a:t> </a:t>
            </a:r>
            <a:r>
              <a:rPr lang="en-US" dirty="0" err="1"/>
              <a:t>tuo</a:t>
            </a:r>
            <a:r>
              <a:rPr lang="en-US" dirty="0"/>
              <a:t> </a:t>
            </a:r>
            <a:r>
              <a:rPr lang="en-US" dirty="0" err="1"/>
              <a:t>atveju</a:t>
            </a:r>
            <a:r>
              <a:rPr lang="en-US" dirty="0"/>
              <a:t>, </a:t>
            </a:r>
            <a:r>
              <a:rPr lang="en-US" dirty="0" err="1"/>
              <a:t>kai</a:t>
            </a:r>
            <a:r>
              <a:rPr lang="en-US" dirty="0"/>
              <a:t> m</a:t>
            </a:r>
            <a:r>
              <a:rPr lang="lt-LT" dirty="0"/>
              <a:t>amo</a:t>
            </a:r>
            <a:r>
              <a:rPr lang="en-US" dirty="0"/>
              <a:t>s </a:t>
            </a:r>
            <a:r>
              <a:rPr lang="en-US" dirty="0" err="1"/>
              <a:t>praleido</a:t>
            </a:r>
            <a:r>
              <a:rPr lang="en-US" dirty="0"/>
              <a:t> tam </a:t>
            </a:r>
            <a:r>
              <a:rPr lang="en-US" dirty="0" err="1"/>
              <a:t>tikrą</a:t>
            </a:r>
            <a:r>
              <a:rPr lang="en-US" dirty="0"/>
              <a:t> </a:t>
            </a:r>
            <a:r>
              <a:rPr lang="en-US" dirty="0" err="1"/>
              <a:t>laiką</a:t>
            </a:r>
            <a:r>
              <a:rPr lang="en-US" dirty="0"/>
              <a:t> </a:t>
            </a:r>
            <a:r>
              <a:rPr lang="en-US" dirty="0" err="1"/>
              <a:t>su</a:t>
            </a:r>
            <a:r>
              <a:rPr lang="en-US" dirty="0"/>
              <a:t> </a:t>
            </a:r>
            <a:r>
              <a:rPr lang="en-US" dirty="0" err="1"/>
              <a:t>savo</a:t>
            </a:r>
            <a:r>
              <a:rPr lang="en-US" dirty="0"/>
              <a:t> </a:t>
            </a:r>
            <a:r>
              <a:rPr lang="en-US" dirty="0" err="1"/>
              <a:t>vaiku</a:t>
            </a:r>
            <a:r>
              <a:rPr lang="en-US" dirty="0"/>
              <a:t> </a:t>
            </a:r>
            <a:r>
              <a:rPr lang="en-US" dirty="0" err="1"/>
              <a:t>lopšelyje</a:t>
            </a:r>
            <a:r>
              <a:rPr lang="en-US" dirty="0"/>
              <a:t>, </a:t>
            </a:r>
            <a:r>
              <a:rPr lang="en-US" dirty="0" err="1"/>
              <a:t>t.y</a:t>
            </a:r>
            <a:r>
              <a:rPr lang="en-US" dirty="0"/>
              <a:t>. </a:t>
            </a:r>
            <a:r>
              <a:rPr lang="en-US" dirty="0" err="1"/>
              <a:t>kai</a:t>
            </a:r>
            <a:r>
              <a:rPr lang="en-US" dirty="0"/>
              <a:t> </a:t>
            </a:r>
            <a:r>
              <a:rPr lang="en-US" dirty="0" err="1"/>
              <a:t>adaptacijos</a:t>
            </a:r>
            <a:r>
              <a:rPr lang="en-US" dirty="0"/>
              <a:t> </a:t>
            </a:r>
            <a:r>
              <a:rPr lang="en-US" dirty="0" err="1"/>
              <a:t>fazė</a:t>
            </a:r>
            <a:r>
              <a:rPr lang="en-US" dirty="0"/>
              <a:t> </a:t>
            </a:r>
            <a:r>
              <a:rPr lang="en-US" dirty="0" err="1"/>
              <a:t>prieš</a:t>
            </a:r>
            <a:r>
              <a:rPr lang="en-US" dirty="0"/>
              <a:t> </a:t>
            </a:r>
            <a:r>
              <a:rPr lang="en-US" dirty="0" err="1"/>
              <a:t>išsiskyrimą</a:t>
            </a:r>
            <a:r>
              <a:rPr lang="en-US" dirty="0"/>
              <a:t> </a:t>
            </a:r>
            <a:r>
              <a:rPr lang="en-US" dirty="0" err="1"/>
              <a:t>buvo</a:t>
            </a:r>
            <a:r>
              <a:rPr lang="en-US" dirty="0"/>
              <a:t> </a:t>
            </a:r>
            <a:r>
              <a:rPr lang="en-US" dirty="0" err="1"/>
              <a:t>ilgesnė</a:t>
            </a:r>
            <a:r>
              <a:rPr lang="en-US" dirty="0"/>
              <a:t>.</a:t>
            </a:r>
          </a:p>
          <a:p>
            <a:endParaRPr lang="lt-L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err="1">
                <a:solidFill>
                  <a:schemeClr val="tx1"/>
                </a:solidFill>
              </a:rPr>
              <a:t>Ką</a:t>
            </a:r>
            <a:r>
              <a:rPr lang="en-US" b="0" dirty="0">
                <a:solidFill>
                  <a:schemeClr val="tx1"/>
                </a:solidFill>
              </a:rPr>
              <a:t> </a:t>
            </a:r>
            <a:r>
              <a:rPr lang="en-US" b="0" dirty="0" err="1">
                <a:solidFill>
                  <a:schemeClr val="tx1"/>
                </a:solidFill>
              </a:rPr>
              <a:t>sako</a:t>
            </a:r>
            <a:r>
              <a:rPr lang="en-US" b="0" dirty="0">
                <a:solidFill>
                  <a:schemeClr val="tx1"/>
                </a:solidFill>
              </a:rPr>
              <a:t> </a:t>
            </a:r>
            <a:r>
              <a:rPr lang="en-US" b="0" dirty="0" err="1">
                <a:solidFill>
                  <a:schemeClr val="tx1"/>
                </a:solidFill>
              </a:rPr>
              <a:t>tyrimai</a:t>
            </a:r>
            <a:r>
              <a:rPr lang="en-US" b="0" dirty="0">
                <a:solidFill>
                  <a:schemeClr val="tx1"/>
                </a:solidFill>
              </a:rPr>
              <a:t>?</a:t>
            </a:r>
            <a:r>
              <a:rPr lang="lt-LT" b="0" dirty="0">
                <a:solidFill>
                  <a:schemeClr val="tx1"/>
                </a:solidFill>
              </a:rPr>
              <a:t> (4)</a:t>
            </a:r>
          </a:p>
        </p:txBody>
      </p:sp>
      <p:sp>
        <p:nvSpPr>
          <p:cNvPr id="3" name="Content Placeholder 2"/>
          <p:cNvSpPr>
            <a:spLocks noGrp="1"/>
          </p:cNvSpPr>
          <p:nvPr>
            <p:ph idx="1"/>
          </p:nvPr>
        </p:nvSpPr>
        <p:spPr/>
        <p:txBody>
          <a:bodyPr>
            <a:normAutofit fontScale="92500" lnSpcReduction="20000"/>
          </a:bodyPr>
          <a:lstStyle/>
          <a:p>
            <a:pPr algn="just">
              <a:buNone/>
            </a:pPr>
            <a:r>
              <a:rPr lang="lt-LT" dirty="0"/>
              <a:t>	</a:t>
            </a:r>
            <a:r>
              <a:rPr lang="en-US" dirty="0" err="1"/>
              <a:t>Tyrimai</a:t>
            </a:r>
            <a:r>
              <a:rPr lang="en-US" dirty="0"/>
              <a:t> </a:t>
            </a:r>
            <a:r>
              <a:rPr lang="en-US" dirty="0" err="1"/>
              <a:t>rodo</a:t>
            </a:r>
            <a:r>
              <a:rPr lang="en-US" dirty="0"/>
              <a:t>, </a:t>
            </a:r>
            <a:r>
              <a:rPr lang="en-US" dirty="0" err="1"/>
              <a:t>kad</a:t>
            </a:r>
            <a:r>
              <a:rPr lang="en-US" dirty="0"/>
              <a:t> </a:t>
            </a:r>
            <a:r>
              <a:rPr lang="lt-LT" dirty="0"/>
              <a:t>1-</a:t>
            </a:r>
            <a:r>
              <a:rPr lang="en-US" dirty="0" err="1"/>
              <a:t>ąją</a:t>
            </a:r>
            <a:r>
              <a:rPr lang="en-US" dirty="0"/>
              <a:t>, o </a:t>
            </a:r>
            <a:r>
              <a:rPr lang="en-US" dirty="0" err="1"/>
              <a:t>kartais</a:t>
            </a:r>
            <a:r>
              <a:rPr lang="en-US" dirty="0"/>
              <a:t> </a:t>
            </a:r>
            <a:r>
              <a:rPr lang="en-US" dirty="0" err="1"/>
              <a:t>ir</a:t>
            </a:r>
            <a:r>
              <a:rPr lang="en-US" dirty="0"/>
              <a:t> </a:t>
            </a:r>
            <a:r>
              <a:rPr lang="lt-LT" dirty="0"/>
              <a:t>2-</a:t>
            </a:r>
            <a:r>
              <a:rPr lang="en-US" dirty="0" err="1"/>
              <a:t>ąją</a:t>
            </a:r>
            <a:r>
              <a:rPr lang="en-US" dirty="0"/>
              <a:t> </a:t>
            </a:r>
            <a:r>
              <a:rPr lang="en-US" dirty="0" err="1"/>
              <a:t>atsiskyrimo</a:t>
            </a:r>
            <a:r>
              <a:rPr lang="en-US" dirty="0"/>
              <a:t> </a:t>
            </a:r>
            <a:r>
              <a:rPr lang="en-US" dirty="0" err="1"/>
              <a:t>savaitę</a:t>
            </a:r>
            <a:r>
              <a:rPr lang="en-US" dirty="0"/>
              <a:t> </a:t>
            </a:r>
            <a:r>
              <a:rPr lang="en-US" dirty="0" err="1"/>
              <a:t>streso</a:t>
            </a:r>
            <a:r>
              <a:rPr lang="en-US" dirty="0"/>
              <a:t> </a:t>
            </a:r>
            <a:r>
              <a:rPr lang="en-US" dirty="0" err="1"/>
              <a:t>lygis</a:t>
            </a:r>
            <a:r>
              <a:rPr lang="en-US" dirty="0"/>
              <a:t> </a:t>
            </a:r>
            <a:r>
              <a:rPr lang="en-US" dirty="0" err="1"/>
              <a:t>yra</a:t>
            </a:r>
            <a:r>
              <a:rPr lang="en-US" dirty="0"/>
              <a:t> </a:t>
            </a:r>
            <a:r>
              <a:rPr lang="en-US" dirty="0" err="1"/>
              <a:t>pakankamai</a:t>
            </a:r>
            <a:r>
              <a:rPr lang="en-US" dirty="0"/>
              <a:t> </a:t>
            </a:r>
            <a:r>
              <a:rPr lang="lt-LT" dirty="0"/>
              <a:t>aukštas</a:t>
            </a:r>
            <a:r>
              <a:rPr lang="en-US" dirty="0"/>
              <a:t>, </a:t>
            </a:r>
            <a:r>
              <a:rPr lang="en-US" dirty="0" err="1"/>
              <a:t>kad</a:t>
            </a:r>
            <a:r>
              <a:rPr lang="en-US" dirty="0"/>
              <a:t> </a:t>
            </a:r>
            <a:r>
              <a:rPr lang="en-US" dirty="0" err="1"/>
              <a:t>dienos</a:t>
            </a:r>
            <a:r>
              <a:rPr lang="en-US" dirty="0"/>
              <a:t> </a:t>
            </a:r>
            <a:r>
              <a:rPr lang="en-US" dirty="0" err="1"/>
              <a:t>metu</a:t>
            </a:r>
            <a:r>
              <a:rPr lang="en-US" dirty="0"/>
              <a:t> </a:t>
            </a:r>
            <a:r>
              <a:rPr lang="en-US" dirty="0" err="1"/>
              <a:t>pasireikštų</a:t>
            </a:r>
            <a:r>
              <a:rPr lang="en-US" dirty="0"/>
              <a:t> </a:t>
            </a:r>
            <a:r>
              <a:rPr lang="en-US" dirty="0" err="1"/>
              <a:t>streso</a:t>
            </a:r>
            <a:r>
              <a:rPr lang="en-US" dirty="0"/>
              <a:t> </a:t>
            </a:r>
            <a:r>
              <a:rPr lang="en-US" dirty="0" err="1"/>
              <a:t>požymiai</a:t>
            </a:r>
            <a:r>
              <a:rPr lang="en-US" dirty="0"/>
              <a:t> (</a:t>
            </a:r>
            <a:r>
              <a:rPr lang="en-US" dirty="0" err="1"/>
              <a:t>ypač</a:t>
            </a:r>
            <a:r>
              <a:rPr lang="en-US" dirty="0"/>
              <a:t> </a:t>
            </a:r>
            <a:r>
              <a:rPr lang="en-US" dirty="0" err="1"/>
              <a:t>pirmąją</a:t>
            </a:r>
            <a:r>
              <a:rPr lang="en-US" dirty="0"/>
              <a:t> </a:t>
            </a:r>
            <a:r>
              <a:rPr lang="en-US" dirty="0" err="1"/>
              <a:t>valandą</a:t>
            </a:r>
            <a:r>
              <a:rPr lang="en-US" dirty="0"/>
              <a:t> po </a:t>
            </a:r>
            <a:r>
              <a:rPr lang="en-US" dirty="0" err="1"/>
              <a:t>atsiskyrimo</a:t>
            </a:r>
            <a:r>
              <a:rPr lang="en-US" dirty="0"/>
              <a:t>). </a:t>
            </a:r>
            <a:r>
              <a:rPr lang="en-US" dirty="0" err="1"/>
              <a:t>Reikia</a:t>
            </a:r>
            <a:r>
              <a:rPr lang="en-US" dirty="0"/>
              <a:t> </a:t>
            </a:r>
            <a:r>
              <a:rPr lang="en-US" dirty="0" err="1"/>
              <a:t>pabrėžti</a:t>
            </a:r>
            <a:r>
              <a:rPr lang="en-US" dirty="0"/>
              <a:t>, </a:t>
            </a:r>
            <a:r>
              <a:rPr lang="en-US" dirty="0" err="1"/>
              <a:t>kad</a:t>
            </a:r>
            <a:r>
              <a:rPr lang="en-US" dirty="0"/>
              <a:t> </a:t>
            </a:r>
            <a:r>
              <a:rPr lang="en-US" dirty="0" err="1"/>
              <a:t>vaikai</a:t>
            </a:r>
            <a:r>
              <a:rPr lang="en-US" dirty="0"/>
              <a:t> </a:t>
            </a:r>
            <a:r>
              <a:rPr lang="en-US" dirty="0" err="1"/>
              <a:t>stipriausiai</a:t>
            </a:r>
            <a:r>
              <a:rPr lang="en-US" dirty="0"/>
              <a:t> </a:t>
            </a:r>
            <a:r>
              <a:rPr lang="en-US" dirty="0" err="1"/>
              <a:t>reaguoja</a:t>
            </a:r>
            <a:r>
              <a:rPr lang="en-US" dirty="0"/>
              <a:t> į </a:t>
            </a:r>
            <a:r>
              <a:rPr lang="en-US" dirty="0" err="1"/>
              <a:t>atsiskyrimą</a:t>
            </a:r>
            <a:r>
              <a:rPr lang="en-US" dirty="0"/>
              <a:t> </a:t>
            </a:r>
            <a:r>
              <a:rPr lang="en-US" dirty="0" err="1"/>
              <a:t>pirmomis</a:t>
            </a:r>
            <a:r>
              <a:rPr lang="en-US" dirty="0"/>
              <a:t> </a:t>
            </a:r>
            <a:r>
              <a:rPr lang="en-US" dirty="0" err="1"/>
              <a:t>dienomis</a:t>
            </a:r>
            <a:r>
              <a:rPr lang="en-US" dirty="0"/>
              <a:t>. </a:t>
            </a:r>
            <a:r>
              <a:rPr lang="en-US" dirty="0" err="1"/>
              <a:t>Laikui</a:t>
            </a:r>
            <a:r>
              <a:rPr lang="en-US" dirty="0"/>
              <a:t> </a:t>
            </a:r>
            <a:r>
              <a:rPr lang="en-US" dirty="0" err="1"/>
              <a:t>bėgant</a:t>
            </a:r>
            <a:r>
              <a:rPr lang="en-US" dirty="0"/>
              <a:t> </a:t>
            </a:r>
            <a:r>
              <a:rPr lang="en-US" dirty="0" err="1"/>
              <a:t>patiriamas</a:t>
            </a:r>
            <a:r>
              <a:rPr lang="en-US" dirty="0"/>
              <a:t> </a:t>
            </a:r>
            <a:r>
              <a:rPr lang="en-US" dirty="0" err="1"/>
              <a:t>stresas</a:t>
            </a:r>
            <a:r>
              <a:rPr lang="en-US" dirty="0"/>
              <a:t> </a:t>
            </a:r>
            <a:r>
              <a:rPr lang="en-US" dirty="0" err="1"/>
              <a:t>palaipsniui</a:t>
            </a:r>
            <a:r>
              <a:rPr lang="en-US" dirty="0"/>
              <a:t> </a:t>
            </a:r>
            <a:r>
              <a:rPr lang="en-US" dirty="0" err="1"/>
              <a:t>mažėja</a:t>
            </a:r>
            <a:r>
              <a:rPr lang="en-US" dirty="0"/>
              <a:t> </a:t>
            </a:r>
            <a:r>
              <a:rPr lang="en-US" dirty="0" err="1"/>
              <a:t>ir</a:t>
            </a:r>
            <a:r>
              <a:rPr lang="en-US" dirty="0"/>
              <a:t> </a:t>
            </a:r>
            <a:r>
              <a:rPr lang="en-US" dirty="0" err="1"/>
              <a:t>stabilizuojasi</a:t>
            </a:r>
            <a:r>
              <a:rPr lang="en-US" dirty="0"/>
              <a:t> </a:t>
            </a:r>
            <a:r>
              <a:rPr lang="en-US" dirty="0" err="1"/>
              <a:t>maždaug</a:t>
            </a:r>
            <a:r>
              <a:rPr lang="en-US" dirty="0"/>
              <a:t> 4-tąją </a:t>
            </a:r>
            <a:r>
              <a:rPr lang="en-US" dirty="0" err="1"/>
              <a:t>adaptacijos</a:t>
            </a:r>
            <a:r>
              <a:rPr lang="en-US" dirty="0"/>
              <a:t> </a:t>
            </a:r>
            <a:r>
              <a:rPr lang="en-US" dirty="0" err="1"/>
              <a:t>savaitę</a:t>
            </a:r>
            <a:r>
              <a:rPr lang="en-US" dirty="0"/>
              <a:t>.</a:t>
            </a:r>
            <a:endParaRPr lang="lt-L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b="0" dirty="0" err="1">
                <a:solidFill>
                  <a:schemeClr val="tx1"/>
                </a:solidFill>
              </a:rPr>
              <a:t>Ką</a:t>
            </a:r>
            <a:r>
              <a:rPr lang="en-US" b="0" dirty="0">
                <a:solidFill>
                  <a:schemeClr val="tx1"/>
                </a:solidFill>
              </a:rPr>
              <a:t> </a:t>
            </a:r>
            <a:r>
              <a:rPr lang="en-US" b="0" dirty="0" err="1">
                <a:solidFill>
                  <a:schemeClr val="tx1"/>
                </a:solidFill>
              </a:rPr>
              <a:t>sako</a:t>
            </a:r>
            <a:r>
              <a:rPr lang="en-US" b="0" dirty="0">
                <a:solidFill>
                  <a:schemeClr val="tx1"/>
                </a:solidFill>
              </a:rPr>
              <a:t> </a:t>
            </a:r>
            <a:r>
              <a:rPr lang="en-US" b="0" dirty="0" err="1">
                <a:solidFill>
                  <a:schemeClr val="tx1"/>
                </a:solidFill>
              </a:rPr>
              <a:t>tyrimai</a:t>
            </a:r>
            <a:r>
              <a:rPr lang="en-US" b="0" dirty="0">
                <a:solidFill>
                  <a:schemeClr val="tx1"/>
                </a:solidFill>
              </a:rPr>
              <a:t>?</a:t>
            </a:r>
            <a:r>
              <a:rPr lang="lt-LT" b="0" dirty="0">
                <a:solidFill>
                  <a:schemeClr val="tx1"/>
                </a:solidFill>
              </a:rPr>
              <a:t> (5)</a:t>
            </a:r>
            <a:endParaRPr lang="en-US" b="0" dirty="0">
              <a:solidFill>
                <a:schemeClr val="tx1"/>
              </a:solidFill>
            </a:endParaRPr>
          </a:p>
        </p:txBody>
      </p:sp>
      <p:sp>
        <p:nvSpPr>
          <p:cNvPr id="3" name="Turinio vietos rezervavimo ženklas 2"/>
          <p:cNvSpPr>
            <a:spLocks noGrp="1"/>
          </p:cNvSpPr>
          <p:nvPr>
            <p:ph idx="1"/>
          </p:nvPr>
        </p:nvSpPr>
        <p:spPr/>
        <p:txBody>
          <a:bodyPr>
            <a:normAutofit/>
          </a:bodyPr>
          <a:lstStyle/>
          <a:p>
            <a:pPr algn="just">
              <a:buNone/>
            </a:pPr>
            <a:r>
              <a:rPr lang="lt-LT" dirty="0"/>
              <a:t>	</a:t>
            </a:r>
            <a:r>
              <a:rPr lang="en-US" dirty="0" err="1"/>
              <a:t>Tyrimai</a:t>
            </a:r>
            <a:r>
              <a:rPr lang="en-US" dirty="0"/>
              <a:t> </a:t>
            </a:r>
            <a:r>
              <a:rPr lang="en-US" dirty="0" err="1"/>
              <a:t>rodo</a:t>
            </a:r>
            <a:r>
              <a:rPr lang="en-US" dirty="0"/>
              <a:t>, </a:t>
            </a:r>
            <a:r>
              <a:rPr lang="en-US" dirty="0" err="1"/>
              <a:t>kad</a:t>
            </a:r>
            <a:r>
              <a:rPr lang="en-US" dirty="0"/>
              <a:t> net </a:t>
            </a:r>
            <a:r>
              <a:rPr lang="en-US" dirty="0" err="1"/>
              <a:t>vaikai</a:t>
            </a:r>
            <a:r>
              <a:rPr lang="en-US" dirty="0"/>
              <a:t>, </a:t>
            </a:r>
            <a:r>
              <a:rPr lang="en-US" dirty="0" err="1"/>
              <a:t>turintys</a:t>
            </a:r>
            <a:r>
              <a:rPr lang="en-US" dirty="0"/>
              <a:t> „</a:t>
            </a:r>
            <a:r>
              <a:rPr lang="en-US" dirty="0" err="1"/>
              <a:t>stiprią</a:t>
            </a:r>
            <a:r>
              <a:rPr lang="en-US" dirty="0"/>
              <a:t> </a:t>
            </a:r>
            <a:r>
              <a:rPr lang="en-US" dirty="0" err="1"/>
              <a:t>asmenybę</a:t>
            </a:r>
            <a:r>
              <a:rPr lang="en-US" dirty="0"/>
              <a:t>“, </a:t>
            </a:r>
            <a:r>
              <a:rPr lang="en-US" dirty="0" err="1"/>
              <a:t>turintys</a:t>
            </a:r>
            <a:r>
              <a:rPr lang="en-US" dirty="0"/>
              <a:t> </a:t>
            </a:r>
            <a:r>
              <a:rPr lang="en-US" dirty="0" err="1"/>
              <a:t>saugų</a:t>
            </a:r>
            <a:r>
              <a:rPr lang="en-US" dirty="0"/>
              <a:t> </a:t>
            </a:r>
            <a:r>
              <a:rPr lang="en-US" dirty="0" err="1"/>
              <a:t>ryšį</a:t>
            </a:r>
            <a:r>
              <a:rPr lang="en-US" dirty="0"/>
              <a:t> </a:t>
            </a:r>
            <a:r>
              <a:rPr lang="en-US" dirty="0" err="1"/>
              <a:t>su</a:t>
            </a:r>
            <a:r>
              <a:rPr lang="en-US" dirty="0"/>
              <a:t> </a:t>
            </a:r>
            <a:r>
              <a:rPr lang="en-US" dirty="0" err="1"/>
              <a:t>tėvais</a:t>
            </a:r>
            <a:r>
              <a:rPr lang="en-US" dirty="0"/>
              <a:t>, </a:t>
            </a:r>
            <a:r>
              <a:rPr lang="en-US" dirty="0" err="1"/>
              <a:t>gerą</a:t>
            </a:r>
            <a:r>
              <a:rPr lang="en-US" dirty="0"/>
              <a:t> </a:t>
            </a:r>
            <a:r>
              <a:rPr lang="en-US" dirty="0" err="1"/>
              <a:t>santykį</a:t>
            </a:r>
            <a:r>
              <a:rPr lang="en-US" dirty="0"/>
              <a:t> </a:t>
            </a:r>
            <a:r>
              <a:rPr lang="en-US" dirty="0" err="1"/>
              <a:t>su</a:t>
            </a:r>
            <a:r>
              <a:rPr lang="en-US" dirty="0"/>
              <a:t> </a:t>
            </a:r>
            <a:r>
              <a:rPr lang="en-US" dirty="0" err="1"/>
              <a:t>pedagogu</a:t>
            </a:r>
            <a:r>
              <a:rPr lang="en-US" dirty="0"/>
              <a:t> </a:t>
            </a:r>
            <a:r>
              <a:rPr lang="en-US" dirty="0" err="1"/>
              <a:t>ir</a:t>
            </a:r>
            <a:r>
              <a:rPr lang="en-US" dirty="0"/>
              <a:t> </a:t>
            </a:r>
            <a:r>
              <a:rPr lang="en-US" dirty="0" err="1"/>
              <a:t>besidomintys</a:t>
            </a:r>
            <a:r>
              <a:rPr lang="en-US" dirty="0"/>
              <a:t> </a:t>
            </a:r>
            <a:r>
              <a:rPr lang="en-US" dirty="0" err="1"/>
              <a:t>darželyje</a:t>
            </a:r>
            <a:r>
              <a:rPr lang="en-US" dirty="0"/>
              <a:t> </a:t>
            </a:r>
            <a:r>
              <a:rPr lang="en-US" dirty="0" err="1"/>
              <a:t>vykstančiomis</a:t>
            </a:r>
            <a:r>
              <a:rPr lang="en-US" dirty="0"/>
              <a:t> </a:t>
            </a:r>
            <a:r>
              <a:rPr lang="en-US" dirty="0" err="1"/>
              <a:t>veiklomis</a:t>
            </a:r>
            <a:r>
              <a:rPr lang="en-US" dirty="0"/>
              <a:t>, </a:t>
            </a:r>
            <a:r>
              <a:rPr lang="lt-LT" dirty="0"/>
              <a:t>1-</a:t>
            </a:r>
            <a:r>
              <a:rPr lang="en-US" dirty="0" err="1"/>
              <a:t>ąją</a:t>
            </a:r>
            <a:r>
              <a:rPr lang="en-US" dirty="0"/>
              <a:t> </a:t>
            </a:r>
            <a:r>
              <a:rPr lang="en-US" dirty="0" err="1"/>
              <a:t>išsiskyrimo</a:t>
            </a:r>
            <a:r>
              <a:rPr lang="en-US" dirty="0"/>
              <a:t> </a:t>
            </a:r>
            <a:r>
              <a:rPr lang="en-US" dirty="0" err="1"/>
              <a:t>savaitę</a:t>
            </a:r>
            <a:r>
              <a:rPr lang="en-US" dirty="0"/>
              <a:t> </a:t>
            </a:r>
            <a:r>
              <a:rPr lang="en-US" dirty="0" err="1"/>
              <a:t>dažnai</a:t>
            </a:r>
            <a:r>
              <a:rPr lang="en-US" dirty="0"/>
              <a:t> </a:t>
            </a:r>
            <a:r>
              <a:rPr lang="en-US" dirty="0" err="1"/>
              <a:t>patiria</a:t>
            </a:r>
            <a:r>
              <a:rPr lang="en-US" dirty="0"/>
              <a:t> </a:t>
            </a:r>
            <a:r>
              <a:rPr lang="en-US" dirty="0" err="1"/>
              <a:t>nusivylimą</a:t>
            </a:r>
            <a:r>
              <a:rPr lang="en-US" dirty="0"/>
              <a:t>. </a:t>
            </a:r>
            <a:r>
              <a:rPr lang="en-US" dirty="0" err="1"/>
              <a:t>Tačiau</a:t>
            </a:r>
            <a:r>
              <a:rPr lang="en-US" dirty="0"/>
              <a:t> </a:t>
            </a:r>
            <a:r>
              <a:rPr lang="en-US" dirty="0" err="1"/>
              <a:t>laikui</a:t>
            </a:r>
            <a:r>
              <a:rPr lang="en-US" dirty="0"/>
              <a:t> </a:t>
            </a:r>
            <a:r>
              <a:rPr lang="en-US" dirty="0" err="1"/>
              <a:t>bėgant</a:t>
            </a:r>
            <a:r>
              <a:rPr lang="en-US" dirty="0"/>
              <a:t> </a:t>
            </a:r>
            <a:r>
              <a:rPr lang="en-US" dirty="0" err="1"/>
              <a:t>šis</a:t>
            </a:r>
            <a:r>
              <a:rPr lang="en-US" dirty="0"/>
              <a:t> </a:t>
            </a:r>
            <a:r>
              <a:rPr lang="en-US" dirty="0" err="1"/>
              <a:t>diskomforto</a:t>
            </a:r>
            <a:r>
              <a:rPr lang="en-US" dirty="0"/>
              <a:t> </a:t>
            </a:r>
            <a:r>
              <a:rPr lang="en-US" dirty="0" err="1"/>
              <a:t>jausmas</a:t>
            </a:r>
            <a:r>
              <a:rPr lang="en-US" dirty="0"/>
              <a:t> </a:t>
            </a:r>
            <a:r>
              <a:rPr lang="en-US" dirty="0" err="1"/>
              <a:t>praeina</a:t>
            </a:r>
            <a:r>
              <a:rPr lang="en-US" dirty="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7723584" cy="1642194"/>
          </a:xfrm>
        </p:spPr>
        <p:txBody>
          <a:bodyPr/>
          <a:lstStyle/>
          <a:p>
            <a:r>
              <a:rPr lang="lt-LT" sz="4000" b="0" dirty="0">
                <a:solidFill>
                  <a:schemeClr val="tx1"/>
                </a:solidFill>
                <a:latin typeface="Times New Roman" pitchFamily="18" charset="0"/>
                <a:cs typeface="Times New Roman" pitchFamily="18" charset="0"/>
              </a:rPr>
              <a:t>Patarimai tėvams, kaip palengvinti vaiko adaptaciją</a:t>
            </a:r>
          </a:p>
        </p:txBody>
      </p:sp>
      <p:sp>
        <p:nvSpPr>
          <p:cNvPr id="3" name="Content Placeholder 2"/>
          <p:cNvSpPr>
            <a:spLocks noGrp="1"/>
          </p:cNvSpPr>
          <p:nvPr>
            <p:ph idx="1"/>
          </p:nvPr>
        </p:nvSpPr>
        <p:spPr>
          <a:xfrm>
            <a:off x="323528" y="1628800"/>
            <a:ext cx="6931496" cy="4925144"/>
          </a:xfrm>
        </p:spPr>
        <p:txBody>
          <a:bodyPr>
            <a:normAutofit fontScale="70000" lnSpcReduction="20000"/>
          </a:bodyPr>
          <a:lstStyle/>
          <a:p>
            <a:pPr algn="just"/>
            <a:r>
              <a:rPr lang="lt-LT" sz="3100" dirty="0">
                <a:latin typeface="Times New Roman" pitchFamily="18" charset="0"/>
                <a:cs typeface="Times New Roman" pitchFamily="18" charset="0"/>
              </a:rPr>
              <a:t>Neklauskite vaiko, ar jis nori eiti į darželį, nes tai leidžia vaikui pasakyti „Ne“. Verčiau švelniai pasakykite jam, kad darželyje jis susiras naujų draugų.</a:t>
            </a:r>
          </a:p>
          <a:p>
            <a:endParaRPr lang="lt-LT" sz="3100" dirty="0">
              <a:latin typeface="Times New Roman" pitchFamily="18" charset="0"/>
              <a:cs typeface="Times New Roman" pitchFamily="18" charset="0"/>
            </a:endParaRPr>
          </a:p>
          <a:p>
            <a:pPr algn="just"/>
            <a:r>
              <a:rPr lang="lt-LT" sz="3100" dirty="0">
                <a:latin typeface="Times New Roman" pitchFamily="18" charset="0"/>
                <a:cs typeface="Times New Roman" pitchFamily="18" charset="0"/>
              </a:rPr>
              <a:t>„Komfortiško daikto“ turėjimas gali labai padėti sėkmingai praeiti sunkų adaptacijos procesą. Pvz.: Jei jūsų vaikas turi mėgstamą  švelnų žaislą, gyvūną, medžiagos skiautę ir pan., paprašykite, kad jis pasiimtų tą daiktą į lopšelio grupę. Iš atlikto tyrimo pastebėta, kad vaikams buvo malonu turėti savo „ypatingą draugą“, kurį galima apkabinti, ar žaislą, kurį gali laikyti prie savęs, kai jie jaučiasi vieniši ar išsigandę.</a:t>
            </a:r>
          </a:p>
          <a:p>
            <a:endParaRPr lang="lt-LT" sz="3100" dirty="0">
              <a:latin typeface="Times New Roman" pitchFamily="18" charset="0"/>
              <a:cs typeface="Times New Roman" pitchFamily="18" charset="0"/>
            </a:endParaRPr>
          </a:p>
          <a:p>
            <a:pPr algn="just"/>
            <a:r>
              <a:rPr lang="lt-LT" sz="3100" dirty="0">
                <a:latin typeface="Times New Roman" pitchFamily="18" charset="0"/>
                <a:cs typeface="Times New Roman" pitchFamily="18" charset="0"/>
              </a:rPr>
              <a:t>Venkite kitų vaiko kasdienybės pakeitimų, kai jie bando prisitaikyti prie kitokio režimo ikimokyklinėje įstaigoje. Anglų pedagogės pabrėžia: „Suteikite vaikams laiko prisitaikyti prie vieno dalyko vienu metu. ”</a:t>
            </a:r>
          </a:p>
          <a:p>
            <a:endParaRPr lang="lt-LT" sz="2600" dirty="0">
              <a:latin typeface="Times New Roman" pitchFamily="18" charset="0"/>
              <a:cs typeface="Times New Roman" pitchFamily="18" charset="0"/>
            </a:endParaRPr>
          </a:p>
          <a:p>
            <a:endParaRPr lang="lt-LT" sz="2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04800" y="274638"/>
            <a:ext cx="7124720" cy="1143000"/>
          </a:xfrm>
        </p:spPr>
        <p:txBody>
          <a:bodyPr/>
          <a:lstStyle/>
          <a:p>
            <a:r>
              <a:rPr lang="lt-LT" sz="4000" b="0" dirty="0">
                <a:solidFill>
                  <a:schemeClr val="tx1"/>
                </a:solidFill>
                <a:latin typeface="Times New Roman" pitchFamily="18" charset="0"/>
                <a:cs typeface="Times New Roman" pitchFamily="18" charset="0"/>
              </a:rPr>
              <a:t>Patarimai pedagogams, kaip palengvinti vaiko adaptaciją</a:t>
            </a:r>
            <a:endParaRPr lang="en-US" sz="4000" dirty="0"/>
          </a:p>
        </p:txBody>
      </p:sp>
      <p:sp>
        <p:nvSpPr>
          <p:cNvPr id="3" name="Turinio vietos rezervavimo ženklas 2"/>
          <p:cNvSpPr>
            <a:spLocks noGrp="1"/>
          </p:cNvSpPr>
          <p:nvPr>
            <p:ph idx="1"/>
          </p:nvPr>
        </p:nvSpPr>
        <p:spPr/>
        <p:txBody>
          <a:bodyPr>
            <a:normAutofit fontScale="55000" lnSpcReduction="20000"/>
          </a:bodyPr>
          <a:lstStyle/>
          <a:p>
            <a:pPr lvl="0" algn="just" fontAlgn="base"/>
            <a:r>
              <a:rPr lang="en-US" dirty="0" err="1">
                <a:latin typeface="Times New Roman" pitchFamily="18" charset="0"/>
                <a:cs typeface="Times New Roman" pitchFamily="18" charset="0"/>
              </a:rPr>
              <a:t>Leiskite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vaikui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stebėti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aplinką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sudarykite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tokias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sąlygas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vaikas</a:t>
            </a:r>
            <a:r>
              <a:rPr lang="en-US" dirty="0">
                <a:latin typeface="Times New Roman" pitchFamily="18" charset="0"/>
                <a:cs typeface="Times New Roman" pitchFamily="18" charset="0"/>
              </a:rPr>
              <a:t> bet </a:t>
            </a:r>
            <a:r>
              <a:rPr lang="en-US" dirty="0" err="1">
                <a:latin typeface="Times New Roman" pitchFamily="18" charset="0"/>
                <a:cs typeface="Times New Roman" pitchFamily="18" charset="0"/>
              </a:rPr>
              <a:t>kada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galėtų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prisijungti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užsiėmimų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pvz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palikti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tuščią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kėdę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stalo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papildomą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pagalvę</a:t>
            </a:r>
            <a:r>
              <a:rPr lang="en-US" dirty="0">
                <a:latin typeface="Times New Roman" pitchFamily="18" charset="0"/>
                <a:cs typeface="Times New Roman" pitchFamily="18" charset="0"/>
              </a:rPr>
              <a:t> ant </a:t>
            </a:r>
            <a:r>
              <a:rPr lang="en-US" dirty="0" err="1">
                <a:latin typeface="Times New Roman" pitchFamily="18" charset="0"/>
                <a:cs typeface="Times New Roman" pitchFamily="18" charset="0"/>
              </a:rPr>
              <a:t>kilimo</a:t>
            </a:r>
            <a:r>
              <a:rPr lang="en-US" dirty="0">
                <a:latin typeface="Times New Roman" pitchFamily="18" charset="0"/>
                <a:cs typeface="Times New Roman" pitchFamily="18" charset="0"/>
              </a:rPr>
              <a:t>).</a:t>
            </a:r>
            <a:endParaRPr lang="lt-LT" dirty="0">
              <a:latin typeface="Times New Roman" pitchFamily="18" charset="0"/>
              <a:cs typeface="Times New Roman" pitchFamily="18" charset="0"/>
            </a:endParaRPr>
          </a:p>
          <a:p>
            <a:pPr lvl="0" fontAlgn="base"/>
            <a:endParaRPr lang="lt-LT" dirty="0">
              <a:latin typeface="Times New Roman" pitchFamily="18" charset="0"/>
              <a:cs typeface="Times New Roman" pitchFamily="18" charset="0"/>
            </a:endParaRPr>
          </a:p>
          <a:p>
            <a:pPr lvl="0" algn="just" fontAlgn="base"/>
            <a:r>
              <a:rPr lang="en-US" sz="3300" dirty="0" err="1">
                <a:latin typeface="Times New Roman" pitchFamily="18" charset="0"/>
                <a:cs typeface="Times New Roman" pitchFamily="18" charset="0"/>
              </a:rPr>
              <a:t>Pritaikykite</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programą</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ir</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erdvę</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taip</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kad</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vaikas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jaustųsi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laisva</a:t>
            </a:r>
            <a:r>
              <a:rPr lang="lt-LT" sz="3300" dirty="0">
                <a:latin typeface="Times New Roman" pitchFamily="18" charset="0"/>
                <a:cs typeface="Times New Roman" pitchFamily="18" charset="0"/>
              </a:rPr>
              <a:t>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ir</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savarankiškas</a:t>
            </a:r>
            <a:r>
              <a:rPr lang="en-US" sz="3300" dirty="0">
                <a:latin typeface="Times New Roman" pitchFamily="18" charset="0"/>
                <a:cs typeface="Times New Roman" pitchFamily="18" charset="0"/>
              </a:rPr>
              <a:t> – </a:t>
            </a:r>
            <a:r>
              <a:rPr lang="en-US" sz="3300" dirty="0" err="1">
                <a:latin typeface="Times New Roman" pitchFamily="18" charset="0"/>
                <a:cs typeface="Times New Roman" pitchFamily="18" charset="0"/>
              </a:rPr>
              <a:t>laisvas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valgyti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tada</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kada</a:t>
            </a:r>
            <a:r>
              <a:rPr lang="en-US" sz="3300" dirty="0">
                <a:latin typeface="Times New Roman" pitchFamily="18" charset="0"/>
                <a:cs typeface="Times New Roman" pitchFamily="18" charset="0"/>
              </a:rPr>
              <a:t> nori, </a:t>
            </a:r>
            <a:r>
              <a:rPr lang="en-US" sz="3300" dirty="0" err="1">
                <a:latin typeface="Times New Roman" pitchFamily="18" charset="0"/>
                <a:cs typeface="Times New Roman" pitchFamily="18" charset="0"/>
              </a:rPr>
              <a:t>laisvas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pasirinkti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didaktines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priemones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žaislus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jų</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neturėtų</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būti</a:t>
            </a:r>
            <a:r>
              <a:rPr lang="en-US" sz="3300" dirty="0">
                <a:latin typeface="Times New Roman" pitchFamily="18" charset="0"/>
                <a:cs typeface="Times New Roman" pitchFamily="18" charset="0"/>
              </a:rPr>
              <a:t> per </a:t>
            </a:r>
            <a:r>
              <a:rPr lang="en-US" sz="3300" dirty="0" err="1">
                <a:latin typeface="Times New Roman" pitchFamily="18" charset="0"/>
                <a:cs typeface="Times New Roman" pitchFamily="18" charset="0"/>
              </a:rPr>
              <a:t>daug</a:t>
            </a:r>
            <a:r>
              <a:rPr lang="en-US" sz="3300" dirty="0">
                <a:latin typeface="Times New Roman" pitchFamily="18" charset="0"/>
                <a:cs typeface="Times New Roman" pitchFamily="18" charset="0"/>
              </a:rPr>
              <a:t>)</a:t>
            </a:r>
            <a:r>
              <a:rPr lang="lt-LT" sz="3300" dirty="0">
                <a:latin typeface="Times New Roman" pitchFamily="18" charset="0"/>
                <a:cs typeface="Times New Roman" pitchFamily="18" charset="0"/>
              </a:rPr>
              <a:t>. R</a:t>
            </a:r>
            <a:r>
              <a:rPr lang="en-US" sz="3300" dirty="0" err="1">
                <a:latin typeface="Times New Roman" pitchFamily="18" charset="0"/>
                <a:cs typeface="Times New Roman" pitchFamily="18" charset="0"/>
              </a:rPr>
              <a:t>ankšluosčiai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turėtų</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būti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vaikams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pasiekiamoje</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vietoje</a:t>
            </a:r>
            <a:r>
              <a:rPr lang="en-US" sz="3300" dirty="0">
                <a:latin typeface="Times New Roman" pitchFamily="18" charset="0"/>
                <a:cs typeface="Times New Roman" pitchFamily="18" charset="0"/>
              </a:rPr>
              <a:t>.</a:t>
            </a:r>
            <a:endParaRPr lang="lt-LT" sz="3300" dirty="0">
              <a:latin typeface="Times New Roman" pitchFamily="18" charset="0"/>
              <a:cs typeface="Times New Roman" pitchFamily="18" charset="0"/>
            </a:endParaRPr>
          </a:p>
          <a:p>
            <a:pPr algn="just" fontAlgn="base"/>
            <a:r>
              <a:rPr lang="en-US" sz="3300" dirty="0" err="1">
                <a:latin typeface="Times New Roman" pitchFamily="18" charset="0"/>
                <a:cs typeface="Times New Roman" pitchFamily="18" charset="0"/>
              </a:rPr>
              <a:t>Neverskite</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vaiko</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valgyti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ar</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gerti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Maitinimasis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yra</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jautri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sritis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daugeliui</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vaikų</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ypač</a:t>
            </a:r>
            <a:r>
              <a:rPr lang="en-US" sz="3300" dirty="0">
                <a:latin typeface="Times New Roman" pitchFamily="18" charset="0"/>
                <a:cs typeface="Times New Roman" pitchFamily="18" charset="0"/>
              </a:rPr>
              <a:t> </a:t>
            </a:r>
            <a:r>
              <a:rPr lang="lt-LT" sz="3300" dirty="0">
                <a:latin typeface="Times New Roman" pitchFamily="18" charset="0"/>
                <a:cs typeface="Times New Roman" pitchFamily="18" charset="0"/>
              </a:rPr>
              <a:t>2-a</a:t>
            </a:r>
            <a:r>
              <a:rPr lang="en-US" sz="3300" dirty="0" err="1">
                <a:latin typeface="Times New Roman" pitchFamily="18" charset="0"/>
                <a:cs typeface="Times New Roman" pitchFamily="18" charset="0"/>
              </a:rPr>
              <a:t>isiais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gyvenimo</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metais</a:t>
            </a:r>
            <a:r>
              <a:rPr lang="en-US" sz="3300" dirty="0">
                <a:latin typeface="Times New Roman" pitchFamily="18" charset="0"/>
                <a:cs typeface="Times New Roman" pitchFamily="18" charset="0"/>
              </a:rPr>
              <a:t>.</a:t>
            </a:r>
            <a:endParaRPr lang="lt-LT" sz="3300" dirty="0">
              <a:latin typeface="Times New Roman" pitchFamily="18" charset="0"/>
              <a:cs typeface="Times New Roman" pitchFamily="18" charset="0"/>
            </a:endParaRPr>
          </a:p>
          <a:p>
            <a:pPr fontAlgn="base"/>
            <a:endParaRPr lang="en-US" dirty="0"/>
          </a:p>
          <a:p>
            <a:pPr lvl="0" algn="just" fontAlgn="base"/>
            <a:r>
              <a:rPr lang="en-US" dirty="0" err="1">
                <a:latin typeface="Times New Roman" pitchFamily="18" charset="0"/>
                <a:cs typeface="Times New Roman" pitchFamily="18" charset="0"/>
              </a:rPr>
              <a:t>Ribokite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regos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dirgiklių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triukšmo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kiekį</a:t>
            </a:r>
            <a:r>
              <a:rPr lang="en-US" dirty="0">
                <a:latin typeface="Times New Roman" pitchFamily="18" charset="0"/>
                <a:cs typeface="Times New Roman" pitchFamily="18" charset="0"/>
              </a:rPr>
              <a:t> (tai </a:t>
            </a:r>
            <a:r>
              <a:rPr lang="en-US" dirty="0" err="1">
                <a:latin typeface="Times New Roman" pitchFamily="18" charset="0"/>
                <a:cs typeface="Times New Roman" pitchFamily="18" charset="0"/>
              </a:rPr>
              <a:t>taip</a:t>
            </a:r>
            <a:r>
              <a:rPr lang="en-US" dirty="0">
                <a:latin typeface="Times New Roman" pitchFamily="18" charset="0"/>
                <a:cs typeface="Times New Roman" pitchFamily="18" charset="0"/>
              </a:rPr>
              <a:t> pat </a:t>
            </a:r>
            <a:r>
              <a:rPr lang="en-US" dirty="0" err="1">
                <a:latin typeface="Times New Roman" pitchFamily="18" charset="0"/>
                <a:cs typeface="Times New Roman" pitchFamily="18" charset="0"/>
              </a:rPr>
              <a:t>kelia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stresą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pavyzdžiui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praleiskite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daugiau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laiko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kieme</a:t>
            </a:r>
            <a:r>
              <a:rPr lang="en-US" dirty="0">
                <a:latin typeface="Times New Roman" pitchFamily="18" charset="0"/>
                <a:cs typeface="Times New Roman" pitchFamily="18" charset="0"/>
              </a:rPr>
              <a:t>.</a:t>
            </a:r>
            <a:endParaRPr lang="lt-LT" dirty="0">
              <a:latin typeface="Times New Roman" pitchFamily="18" charset="0"/>
              <a:cs typeface="Times New Roman" pitchFamily="18" charset="0"/>
            </a:endParaRPr>
          </a:p>
          <a:p>
            <a:pPr lvl="0" fontAlgn="base"/>
            <a:endParaRPr lang="lt-LT" dirty="0">
              <a:latin typeface="Times New Roman" pitchFamily="18" charset="0"/>
              <a:cs typeface="Times New Roman" pitchFamily="18" charset="0"/>
            </a:endParaRPr>
          </a:p>
          <a:p>
            <a:pPr lvl="0" algn="just" fontAlgn="base"/>
            <a:r>
              <a:rPr lang="en-US" dirty="0" err="1">
                <a:latin typeface="Times New Roman" pitchFamily="18" charset="0"/>
                <a:cs typeface="Times New Roman" pitchFamily="18" charset="0"/>
              </a:rPr>
              <a:t>Pateikite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vaikams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patrauklius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mažai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žinomus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žaidimus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didaktines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priemones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pvz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pyragų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gaminim</a:t>
            </a:r>
            <a:r>
              <a:rPr lang="lt-LT" dirty="0" err="1">
                <a:latin typeface="Times New Roman" pitchFamily="18" charset="0"/>
                <a:cs typeface="Times New Roman" pitchFamily="18" charset="0"/>
              </a:rPr>
              <a:t>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keli</a:t>
            </a:r>
            <a:r>
              <a:rPr lang="lt-LT" dirty="0" err="1">
                <a:latin typeface="Times New Roman" pitchFamily="18" charset="0"/>
                <a:cs typeface="Times New Roman" pitchFamily="18" charset="0"/>
              </a:rPr>
              <a:t>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automobiliams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važiuoti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bokšto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statyb</a:t>
            </a:r>
            <a:r>
              <a:rPr lang="lt-LT" dirty="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didelių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blokų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iššūkį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kelianči</a:t>
            </a:r>
            <a:r>
              <a:rPr lang="lt-LT" dirty="0">
                <a:latin typeface="Times New Roman" pitchFamily="18" charset="0"/>
                <a:cs typeface="Times New Roman" pitchFamily="18" charset="0"/>
              </a:rPr>
              <a:t>o</a:t>
            </a:r>
            <a:r>
              <a:rPr lang="en-US" dirty="0">
                <a:latin typeface="Times New Roman" pitchFamily="18" charset="0"/>
                <a:cs typeface="Times New Roman" pitchFamily="18" charset="0"/>
              </a:rPr>
              <a:t>s </a:t>
            </a:r>
            <a:r>
              <a:rPr lang="en-US" dirty="0" err="1">
                <a:latin typeface="Times New Roman" pitchFamily="18" charset="0"/>
                <a:cs typeface="Times New Roman" pitchFamily="18" charset="0"/>
              </a:rPr>
              <a:t>veikl</a:t>
            </a:r>
            <a:r>
              <a:rPr lang="lt-LT" dirty="0">
                <a:latin typeface="Times New Roman" pitchFamily="18" charset="0"/>
                <a:cs typeface="Times New Roman" pitchFamily="18" charset="0"/>
              </a:rPr>
              <a:t>o</a:t>
            </a:r>
            <a:r>
              <a:rPr lang="en-US" dirty="0">
                <a:latin typeface="Times New Roman" pitchFamily="18" charset="0"/>
                <a:cs typeface="Times New Roman" pitchFamily="18" charset="0"/>
              </a:rPr>
              <a:t>s (</a:t>
            </a:r>
            <a:r>
              <a:rPr lang="en-US" dirty="0" err="1">
                <a:latin typeface="Times New Roman" pitchFamily="18" charset="0"/>
                <a:cs typeface="Times New Roman" pitchFamily="18" charset="0"/>
              </a:rPr>
              <a:t>tuneliai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kliūtys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supamieji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arkliukai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vandens</a:t>
            </a:r>
            <a:r>
              <a:rPr lang="en-US" dirty="0">
                <a:latin typeface="Times New Roman" pitchFamily="18" charset="0"/>
                <a:cs typeface="Times New Roman" pitchFamily="18" charset="0"/>
              </a:rPr>
              <a:t> p</a:t>
            </a:r>
            <a:r>
              <a:rPr lang="lt-LT" dirty="0">
                <a:latin typeface="Times New Roman" pitchFamily="18" charset="0"/>
                <a:cs typeface="Times New Roman" pitchFamily="18" charset="0"/>
              </a:rPr>
              <a:t>y</a:t>
            </a:r>
            <a:r>
              <a:rPr lang="en-US" dirty="0" err="1">
                <a:latin typeface="Times New Roman" pitchFamily="18" charset="0"/>
                <a:cs typeface="Times New Roman" pitchFamily="18" charset="0"/>
              </a:rPr>
              <a:t>lim</a:t>
            </a:r>
            <a:r>
              <a:rPr lang="lt-LT" dirty="0" err="1">
                <a:latin typeface="Times New Roman" pitchFamily="18" charset="0"/>
                <a:cs typeface="Times New Roman" pitchFamily="18" charset="0"/>
              </a:rPr>
              <a:t>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pojūčių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kampe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stalas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dubuo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vandeniu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terasoje</a:t>
            </a:r>
            <a:r>
              <a:rPr lang="en-US" dirty="0">
                <a:latin typeface="Times New Roman" pitchFamily="18" charset="0"/>
                <a:cs typeface="Times New Roman" pitchFamily="18" charset="0"/>
              </a:rPr>
              <a: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4800" b="0" dirty="0">
                <a:solidFill>
                  <a:schemeClr val="tx1"/>
                </a:solidFill>
                <a:latin typeface="Times New Roman" pitchFamily="18" charset="0"/>
                <a:cs typeface="Times New Roman" pitchFamily="18" charset="0"/>
              </a:rPr>
              <a:t>Apibendrinimas</a:t>
            </a:r>
          </a:p>
        </p:txBody>
      </p:sp>
      <p:sp>
        <p:nvSpPr>
          <p:cNvPr id="3" name="Content Placeholder 2"/>
          <p:cNvSpPr>
            <a:spLocks noGrp="1"/>
          </p:cNvSpPr>
          <p:nvPr>
            <p:ph idx="1"/>
          </p:nvPr>
        </p:nvSpPr>
        <p:spPr/>
        <p:txBody>
          <a:bodyPr>
            <a:normAutofit fontScale="92500" lnSpcReduction="20000"/>
          </a:bodyPr>
          <a:lstStyle/>
          <a:p>
            <a:pPr marL="0" indent="0" algn="just" fontAlgn="base">
              <a:buNone/>
            </a:pPr>
            <a:r>
              <a:rPr lang="en-US" b="1" dirty="0" err="1"/>
              <a:t>Galime</a:t>
            </a:r>
            <a:r>
              <a:rPr lang="en-US" b="1" dirty="0"/>
              <a:t> </a:t>
            </a:r>
            <a:r>
              <a:rPr lang="en-US" b="1" dirty="0" err="1"/>
              <a:t>daryti</a:t>
            </a:r>
            <a:r>
              <a:rPr lang="en-US" b="1" dirty="0"/>
              <a:t> </a:t>
            </a:r>
            <a:r>
              <a:rPr lang="en-US" b="1" dirty="0" err="1"/>
              <a:t>išvadą</a:t>
            </a:r>
            <a:r>
              <a:rPr lang="en-US" b="1" dirty="0"/>
              <a:t>, </a:t>
            </a:r>
            <a:r>
              <a:rPr lang="en-US" b="1" dirty="0" err="1"/>
              <a:t>kad</a:t>
            </a:r>
            <a:r>
              <a:rPr lang="en-US" b="1" dirty="0"/>
              <a:t> </a:t>
            </a:r>
            <a:r>
              <a:rPr lang="en-US" b="1" dirty="0" err="1"/>
              <a:t>vaikas</a:t>
            </a:r>
            <a:r>
              <a:rPr lang="en-US" b="1" dirty="0"/>
              <a:t> </a:t>
            </a:r>
            <a:r>
              <a:rPr lang="en-US" b="1" dirty="0" err="1"/>
              <a:t>prisitaikė</a:t>
            </a:r>
            <a:r>
              <a:rPr lang="en-US" b="1" dirty="0"/>
              <a:t> </a:t>
            </a:r>
            <a:r>
              <a:rPr lang="en-US" b="1" dirty="0" err="1"/>
              <a:t>lopšelio</a:t>
            </a:r>
            <a:r>
              <a:rPr lang="en-US" b="1" dirty="0"/>
              <a:t> </a:t>
            </a:r>
            <a:r>
              <a:rPr lang="en-US" b="1" dirty="0" err="1"/>
              <a:t>grupėje</a:t>
            </a:r>
            <a:r>
              <a:rPr lang="en-US" b="1" dirty="0"/>
              <a:t>, </a:t>
            </a:r>
            <a:r>
              <a:rPr lang="en-US" b="1" dirty="0" err="1"/>
              <a:t>kai</a:t>
            </a:r>
            <a:r>
              <a:rPr lang="en-US" b="1" dirty="0"/>
              <a:t> </a:t>
            </a:r>
            <a:r>
              <a:rPr lang="en-US" b="1" dirty="0" err="1"/>
              <a:t>jis</a:t>
            </a:r>
            <a:r>
              <a:rPr lang="en-US" b="1" dirty="0"/>
              <a:t> / </a:t>
            </a:r>
            <a:r>
              <a:rPr lang="en-US" b="1" dirty="0" err="1"/>
              <a:t>ji</a:t>
            </a:r>
            <a:r>
              <a:rPr lang="en-US" b="1" dirty="0"/>
              <a:t>:</a:t>
            </a:r>
            <a:endParaRPr lang="en-US" dirty="0"/>
          </a:p>
          <a:p>
            <a:pPr lvl="0" algn="just" fontAlgn="base"/>
            <a:r>
              <a:rPr lang="en-US" dirty="0" err="1"/>
              <a:t>noriai</a:t>
            </a:r>
            <a:r>
              <a:rPr lang="en-US" dirty="0"/>
              <a:t> </a:t>
            </a:r>
            <a:r>
              <a:rPr lang="en-US" dirty="0" err="1"/>
              <a:t>įeina</a:t>
            </a:r>
            <a:r>
              <a:rPr lang="en-US" dirty="0"/>
              <a:t> į </a:t>
            </a:r>
            <a:r>
              <a:rPr lang="en-US" dirty="0" err="1"/>
              <a:t>grupę</a:t>
            </a:r>
            <a:r>
              <a:rPr lang="en-US" dirty="0"/>
              <a:t>, </a:t>
            </a:r>
            <a:r>
              <a:rPr lang="en-US" dirty="0" err="1"/>
              <a:t>pasisveikina</a:t>
            </a:r>
            <a:r>
              <a:rPr lang="en-US" dirty="0"/>
              <a:t> </a:t>
            </a:r>
            <a:r>
              <a:rPr lang="en-US" dirty="0" err="1"/>
              <a:t>su</a:t>
            </a:r>
            <a:r>
              <a:rPr lang="en-US" dirty="0"/>
              <a:t> </a:t>
            </a:r>
            <a:r>
              <a:rPr lang="en-US" dirty="0" err="1"/>
              <a:t>pedagogu</a:t>
            </a:r>
            <a:r>
              <a:rPr lang="en-US" dirty="0"/>
              <a:t>,</a:t>
            </a:r>
          </a:p>
          <a:p>
            <a:pPr lvl="0" algn="just" fontAlgn="base"/>
            <a:r>
              <a:rPr lang="en-US" dirty="0" err="1"/>
              <a:t>žino</a:t>
            </a:r>
            <a:r>
              <a:rPr lang="en-US" dirty="0"/>
              <a:t>, </a:t>
            </a:r>
            <a:r>
              <a:rPr lang="en-US" dirty="0" err="1"/>
              <a:t>kur</a:t>
            </a:r>
            <a:r>
              <a:rPr lang="en-US" dirty="0"/>
              <a:t> </a:t>
            </a:r>
            <a:r>
              <a:rPr lang="en-US" dirty="0" err="1"/>
              <a:t>yra</a:t>
            </a:r>
            <a:r>
              <a:rPr lang="en-US" dirty="0"/>
              <a:t> </a:t>
            </a:r>
            <a:r>
              <a:rPr lang="en-US" dirty="0" err="1"/>
              <a:t>jo</a:t>
            </a:r>
            <a:r>
              <a:rPr lang="en-US" dirty="0"/>
              <a:t> </a:t>
            </a:r>
            <a:r>
              <a:rPr lang="en-US" dirty="0" err="1"/>
              <a:t>asmeniniai</a:t>
            </a:r>
            <a:r>
              <a:rPr lang="en-US" dirty="0"/>
              <a:t> </a:t>
            </a:r>
            <a:r>
              <a:rPr lang="en-US" dirty="0" err="1"/>
              <a:t>daiktai</a:t>
            </a:r>
            <a:r>
              <a:rPr lang="en-US" dirty="0"/>
              <a:t> (</a:t>
            </a:r>
            <a:r>
              <a:rPr lang="en-US" dirty="0" err="1"/>
              <a:t>savas</a:t>
            </a:r>
            <a:r>
              <a:rPr lang="en-US" dirty="0"/>
              <a:t> </a:t>
            </a:r>
            <a:r>
              <a:rPr lang="en-US" dirty="0" err="1"/>
              <a:t>puodelis</a:t>
            </a:r>
            <a:r>
              <a:rPr lang="en-US" dirty="0"/>
              <a:t>, </a:t>
            </a:r>
            <a:r>
              <a:rPr lang="en-US" dirty="0" err="1"/>
              <a:t>žaislas</a:t>
            </a:r>
            <a:r>
              <a:rPr lang="en-US" dirty="0"/>
              <a:t>),</a:t>
            </a:r>
          </a:p>
          <a:p>
            <a:pPr lvl="0" algn="just" fontAlgn="base"/>
            <a:r>
              <a:rPr lang="en-US" dirty="0" err="1"/>
              <a:t>dalyvauja</a:t>
            </a:r>
            <a:r>
              <a:rPr lang="en-US" dirty="0"/>
              <a:t> </a:t>
            </a:r>
            <a:r>
              <a:rPr lang="en-US" dirty="0" err="1"/>
              <a:t>pedagogo</a:t>
            </a:r>
            <a:r>
              <a:rPr lang="en-US" dirty="0"/>
              <a:t> </a:t>
            </a:r>
            <a:r>
              <a:rPr lang="en-US" dirty="0" err="1"/>
              <a:t>ir</a:t>
            </a:r>
            <a:r>
              <a:rPr lang="en-US" dirty="0"/>
              <a:t> </a:t>
            </a:r>
            <a:r>
              <a:rPr lang="en-US" dirty="0" err="1"/>
              <a:t>kitų</a:t>
            </a:r>
            <a:r>
              <a:rPr lang="en-US" dirty="0"/>
              <a:t> </a:t>
            </a:r>
            <a:r>
              <a:rPr lang="en-US" dirty="0" err="1"/>
              <a:t>vaikų</a:t>
            </a:r>
            <a:r>
              <a:rPr lang="en-US" dirty="0"/>
              <a:t> </a:t>
            </a:r>
            <a:r>
              <a:rPr lang="en-US" dirty="0" err="1"/>
              <a:t>inicijuotuose</a:t>
            </a:r>
            <a:r>
              <a:rPr lang="en-US" dirty="0"/>
              <a:t> </a:t>
            </a:r>
            <a:r>
              <a:rPr lang="en-US" dirty="0" err="1"/>
              <a:t>žaidimuose</a:t>
            </a:r>
            <a:r>
              <a:rPr lang="en-US" dirty="0"/>
              <a:t>,</a:t>
            </a:r>
          </a:p>
          <a:p>
            <a:pPr lvl="0" algn="just" fontAlgn="base"/>
            <a:r>
              <a:rPr lang="en-US" dirty="0" err="1"/>
              <a:t>žiūri</a:t>
            </a:r>
            <a:r>
              <a:rPr lang="en-US" dirty="0"/>
              <a:t> į </a:t>
            </a:r>
            <a:r>
              <a:rPr lang="en-US" dirty="0" err="1"/>
              <a:t>pedagogą</a:t>
            </a:r>
            <a:r>
              <a:rPr lang="en-US" dirty="0"/>
              <a:t> </a:t>
            </a:r>
            <a:r>
              <a:rPr lang="en-US" dirty="0" err="1"/>
              <a:t>ir</a:t>
            </a:r>
            <a:r>
              <a:rPr lang="en-US" dirty="0"/>
              <a:t> </a:t>
            </a:r>
            <a:r>
              <a:rPr lang="en-US" dirty="0" err="1"/>
              <a:t>prašo</a:t>
            </a:r>
            <a:r>
              <a:rPr lang="en-US" dirty="0"/>
              <a:t> </a:t>
            </a:r>
            <a:r>
              <a:rPr lang="en-US" dirty="0" err="1"/>
              <a:t>jo</a:t>
            </a:r>
            <a:r>
              <a:rPr lang="en-US" dirty="0"/>
              <a:t> </a:t>
            </a:r>
            <a:r>
              <a:rPr lang="en-US" dirty="0" err="1"/>
              <a:t>pagalbos</a:t>
            </a:r>
            <a:r>
              <a:rPr lang="en-US" dirty="0"/>
              <a:t>, </a:t>
            </a:r>
            <a:r>
              <a:rPr lang="en-US" dirty="0" err="1"/>
              <a:t>ieško</a:t>
            </a:r>
            <a:r>
              <a:rPr lang="en-US" dirty="0"/>
              <a:t> </a:t>
            </a:r>
            <a:r>
              <a:rPr lang="en-US" dirty="0" err="1"/>
              <a:t>savo</a:t>
            </a:r>
            <a:r>
              <a:rPr lang="en-US" dirty="0"/>
              <a:t> </a:t>
            </a:r>
            <a:r>
              <a:rPr lang="en-US" dirty="0" err="1"/>
              <a:t>mėgstamų</a:t>
            </a:r>
            <a:r>
              <a:rPr lang="en-US" dirty="0"/>
              <a:t> </a:t>
            </a:r>
            <a:r>
              <a:rPr lang="en-US" dirty="0" err="1"/>
              <a:t>žaislų</a:t>
            </a:r>
            <a:r>
              <a:rPr lang="en-US" dirty="0"/>
              <a:t>,</a:t>
            </a:r>
          </a:p>
          <a:p>
            <a:pPr lvl="0" algn="just" fontAlgn="base"/>
            <a:r>
              <a:rPr lang="en-US" dirty="0" err="1"/>
              <a:t>atsiskiria</a:t>
            </a:r>
            <a:r>
              <a:rPr lang="en-US" dirty="0"/>
              <a:t> </a:t>
            </a:r>
            <a:r>
              <a:rPr lang="en-US" dirty="0" err="1"/>
              <a:t>nuo</a:t>
            </a:r>
            <a:r>
              <a:rPr lang="en-US" dirty="0"/>
              <a:t> mamos/ </a:t>
            </a:r>
            <a:r>
              <a:rPr lang="en-US" dirty="0" err="1"/>
              <a:t>tėvo</a:t>
            </a:r>
            <a:r>
              <a:rPr lang="en-US" dirty="0"/>
              <a:t> be </a:t>
            </a:r>
            <a:r>
              <a:rPr lang="en-US" dirty="0" err="1"/>
              <a:t>ašarų</a:t>
            </a:r>
            <a:r>
              <a:rPr lang="en-US" dirty="0"/>
              <a:t>.</a:t>
            </a:r>
          </a:p>
          <a:p>
            <a:pPr algn="just"/>
            <a:endParaRPr lang="en-US" dirty="0"/>
          </a:p>
          <a:p>
            <a:endParaRPr lang="lt-L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6781800" cy="1143000"/>
          </a:xfrm>
        </p:spPr>
        <p:txBody>
          <a:bodyPr/>
          <a:lstStyle/>
          <a:p>
            <a:r>
              <a:rPr lang="lt-LT" sz="7200" dirty="0">
                <a:solidFill>
                  <a:schemeClr val="tx2">
                    <a:lumMod val="60000"/>
                    <a:lumOff val="40000"/>
                  </a:schemeClr>
                </a:solidFill>
              </a:rPr>
              <a:t>AČIŪ UŽ JŪSŲ DĖMĖSĮ</a:t>
            </a:r>
          </a:p>
        </p:txBody>
      </p:sp>
      <p:pic>
        <p:nvPicPr>
          <p:cNvPr id="20482" name="Picture 2" descr="▷ Thank You: Animated Images, Gifs, Pictures &amp; Animations - 100 ..."/>
          <p:cNvPicPr>
            <a:picLocks noChangeAspect="1" noChangeArrowheads="1" noCrop="1"/>
          </p:cNvPicPr>
          <p:nvPr/>
        </p:nvPicPr>
        <p:blipFill>
          <a:blip r:embed="rId2" cstate="print"/>
          <a:srcRect/>
          <a:stretch>
            <a:fillRect/>
          </a:stretch>
        </p:blipFill>
        <p:spPr bwMode="auto">
          <a:xfrm>
            <a:off x="1115616" y="3645024"/>
            <a:ext cx="2376264" cy="26992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lt-LT" dirty="0"/>
            </a:br>
            <a:r>
              <a:rPr lang="en-US" b="0" dirty="0" err="1">
                <a:solidFill>
                  <a:schemeClr val="tx1"/>
                </a:solidFill>
              </a:rPr>
              <a:t>Terminai</a:t>
            </a:r>
            <a:r>
              <a:rPr lang="en-US" b="0" dirty="0">
                <a:solidFill>
                  <a:schemeClr val="tx1"/>
                </a:solidFill>
              </a:rPr>
              <a:t> (1)</a:t>
            </a:r>
            <a:endParaRPr lang="lt-LT" b="0" dirty="0">
              <a:solidFill>
                <a:schemeClr val="tx1"/>
              </a:solidFill>
            </a:endParaRPr>
          </a:p>
        </p:txBody>
      </p:sp>
      <p:sp>
        <p:nvSpPr>
          <p:cNvPr id="3" name="Content Placeholder 2"/>
          <p:cNvSpPr>
            <a:spLocks noGrp="1"/>
          </p:cNvSpPr>
          <p:nvPr>
            <p:ph idx="1"/>
          </p:nvPr>
        </p:nvSpPr>
        <p:spPr>
          <a:xfrm>
            <a:off x="304800" y="1714488"/>
            <a:ext cx="6781800" cy="4533912"/>
          </a:xfrm>
        </p:spPr>
        <p:txBody>
          <a:bodyPr/>
          <a:lstStyle/>
          <a:p>
            <a:pPr>
              <a:buNone/>
            </a:pPr>
            <a:r>
              <a:rPr lang="lt-LT" b="1" dirty="0"/>
              <a:t>	</a:t>
            </a:r>
            <a:r>
              <a:rPr lang="en-US" b="1" dirty="0" err="1"/>
              <a:t>Adaptacija</a:t>
            </a:r>
            <a:r>
              <a:rPr lang="en-US" b="1" dirty="0"/>
              <a:t> </a:t>
            </a:r>
            <a:r>
              <a:rPr lang="en-US" dirty="0"/>
              <a:t>– </a:t>
            </a:r>
            <a:r>
              <a:rPr lang="en-US" dirty="0" err="1"/>
              <a:t>organizmo</a:t>
            </a:r>
            <a:r>
              <a:rPr lang="en-US" dirty="0"/>
              <a:t> </a:t>
            </a:r>
            <a:r>
              <a:rPr lang="en-US" dirty="0" err="1"/>
              <a:t>prisitaikymas</a:t>
            </a:r>
            <a:r>
              <a:rPr lang="en-US" dirty="0"/>
              <a:t> , </a:t>
            </a:r>
            <a:r>
              <a:rPr lang="en-US" dirty="0" err="1"/>
              <a:t>t.y</a:t>
            </a:r>
            <a:r>
              <a:rPr lang="en-US" dirty="0"/>
              <a:t>. </a:t>
            </a:r>
            <a:r>
              <a:rPr lang="en-US" dirty="0" err="1"/>
              <a:t>jo</a:t>
            </a:r>
            <a:r>
              <a:rPr lang="en-US" dirty="0"/>
              <a:t> </a:t>
            </a:r>
            <a:r>
              <a:rPr lang="en-US" dirty="0" err="1"/>
              <a:t>sandaros</a:t>
            </a:r>
            <a:r>
              <a:rPr lang="en-US" dirty="0"/>
              <a:t> </a:t>
            </a:r>
            <a:r>
              <a:rPr lang="en-US" dirty="0" err="1"/>
              <a:t>ir</a:t>
            </a:r>
            <a:r>
              <a:rPr lang="en-US" dirty="0"/>
              <a:t> </a:t>
            </a:r>
            <a:r>
              <a:rPr lang="en-US" dirty="0" err="1"/>
              <a:t>funkcij</a:t>
            </a:r>
            <a:r>
              <a:rPr lang="lt-LT" dirty="0"/>
              <a:t>ų</a:t>
            </a:r>
            <a:r>
              <a:rPr lang="en-US" dirty="0"/>
              <a:t> </a:t>
            </a:r>
            <a:r>
              <a:rPr lang="en-US" dirty="0" err="1"/>
              <a:t>pasik</a:t>
            </a:r>
            <a:r>
              <a:rPr lang="lt-LT" dirty="0"/>
              <a:t>e</a:t>
            </a:r>
            <a:r>
              <a:rPr lang="en-US" dirty="0" err="1"/>
              <a:t>itimas</a:t>
            </a:r>
            <a:r>
              <a:rPr lang="en-US" dirty="0"/>
              <a:t>, </a:t>
            </a:r>
            <a:r>
              <a:rPr lang="en-US" dirty="0" err="1"/>
              <a:t>pakitus</a:t>
            </a:r>
            <a:r>
              <a:rPr lang="en-US" dirty="0"/>
              <a:t> </a:t>
            </a:r>
            <a:r>
              <a:rPr lang="en-US" dirty="0" err="1"/>
              <a:t>aplinkai</a:t>
            </a:r>
            <a:r>
              <a:rPr lang="en-US" dirty="0"/>
              <a:t>.</a:t>
            </a:r>
            <a:r>
              <a:rPr lang="lt-LT" dirty="0"/>
              <a:t> Adaptacija padeda palaikyti organizmo pusiausvyrą.</a:t>
            </a:r>
          </a:p>
          <a:p>
            <a:pPr>
              <a:buNone/>
            </a:pPr>
            <a:r>
              <a:rPr lang="lt-LT" dirty="0"/>
              <a:t>	</a:t>
            </a:r>
            <a:r>
              <a:rPr lang="lt-LT" b="1" dirty="0"/>
              <a:t>Socialinė adaptacija </a:t>
            </a:r>
            <a:r>
              <a:rPr lang="lt-LT" dirty="0"/>
              <a:t>– asmenybės prisitaikymas prie socialinės aplinkos.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0" dirty="0">
                <a:solidFill>
                  <a:schemeClr val="tx1"/>
                </a:solidFill>
              </a:rPr>
              <a:t>Terminai (2)</a:t>
            </a:r>
            <a:endParaRPr lang="en-US" b="0" dirty="0">
              <a:solidFill>
                <a:schemeClr val="tx1"/>
              </a:solidFill>
            </a:endParaRPr>
          </a:p>
        </p:txBody>
      </p:sp>
      <p:sp>
        <p:nvSpPr>
          <p:cNvPr id="3" name="Turinio vietos rezervavimo ženklas 2"/>
          <p:cNvSpPr>
            <a:spLocks noGrp="1"/>
          </p:cNvSpPr>
          <p:nvPr>
            <p:ph idx="1"/>
          </p:nvPr>
        </p:nvSpPr>
        <p:spPr>
          <a:xfrm>
            <a:off x="304800" y="1428736"/>
            <a:ext cx="6781800" cy="4819664"/>
          </a:xfrm>
        </p:spPr>
        <p:txBody>
          <a:bodyPr>
            <a:normAutofit fontScale="92500" lnSpcReduction="20000"/>
          </a:bodyPr>
          <a:lstStyle/>
          <a:p>
            <a:pPr>
              <a:buNone/>
            </a:pPr>
            <a:r>
              <a:rPr lang="lt-LT" dirty="0"/>
              <a:t>	</a:t>
            </a:r>
            <a:r>
              <a:rPr lang="lt-LT" b="1" dirty="0"/>
              <a:t>Adaptacinis sindromas </a:t>
            </a:r>
            <a:r>
              <a:rPr lang="lt-LT" dirty="0"/>
              <a:t>– žmogaus organizmo savigynos reakcijos į stiprius ar ilgai trunkančius nepalankius veiksnius – </a:t>
            </a:r>
            <a:r>
              <a:rPr lang="lt-LT" dirty="0" err="1"/>
              <a:t>stresorius</a:t>
            </a:r>
            <a:r>
              <a:rPr lang="lt-LT" dirty="0"/>
              <a:t>. Adaptacinio sindromo raida gali turėti 3 stadijas: 1)nerimo (mobilizuojamos organizmo savigynos reakcijos); 2)priešinimosi (padidėja organizmo atsparumas </a:t>
            </a:r>
            <a:r>
              <a:rPr lang="lt-LT" dirty="0" err="1"/>
              <a:t>stresoriams</a:t>
            </a:r>
            <a:r>
              <a:rPr lang="lt-LT" dirty="0"/>
              <a:t>); 3)baigiamoji (būsena stabilizuojasi, ir organizmas atsigauna arba visiškai išsenka)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0" dirty="0">
                <a:solidFill>
                  <a:schemeClr val="tx1"/>
                </a:solidFill>
                <a:latin typeface="Times New Roman" pitchFamily="18" charset="0"/>
                <a:cs typeface="Times New Roman" pitchFamily="18" charset="0"/>
              </a:rPr>
              <a:t>Dar</a:t>
            </a:r>
            <a:r>
              <a:rPr lang="lt-LT" sz="4800" b="0" dirty="0" err="1">
                <a:solidFill>
                  <a:schemeClr val="tx1"/>
                </a:solidFill>
                <a:latin typeface="Times New Roman" pitchFamily="18" charset="0"/>
                <a:cs typeface="Times New Roman" pitchFamily="18" charset="0"/>
              </a:rPr>
              <a:t>želiai</a:t>
            </a:r>
            <a:r>
              <a:rPr lang="lt-LT" sz="4800" b="0" dirty="0">
                <a:solidFill>
                  <a:schemeClr val="tx1"/>
                </a:solidFill>
                <a:latin typeface="Times New Roman" pitchFamily="18" charset="0"/>
                <a:cs typeface="Times New Roman" pitchFamily="18" charset="0"/>
              </a:rPr>
              <a:t> Vokietijoje (1)</a:t>
            </a:r>
            <a:endParaRPr lang="en-US" sz="4800"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67544" y="1628800"/>
            <a:ext cx="6781800" cy="4648200"/>
          </a:xfrm>
        </p:spPr>
        <p:txBody>
          <a:bodyPr>
            <a:normAutofit fontScale="77500" lnSpcReduction="20000"/>
          </a:bodyPr>
          <a:lstStyle/>
          <a:p>
            <a:pPr>
              <a:buNone/>
            </a:pP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Tėvvi</a:t>
            </a:r>
            <a:r>
              <a:rPr lang="lt-LT" dirty="0">
                <a:latin typeface="Times New Roman" pitchFamily="18" charset="0"/>
                <a:cs typeface="Times New Roman" pitchFamily="18" charset="0"/>
              </a:rPr>
              <a:t> vos tik gimus vaikui pasirenka, ar leisti vaiką į darželį, ar pasirinkti namų ugdymą.</a:t>
            </a:r>
          </a:p>
          <a:p>
            <a:pPr>
              <a:buNone/>
            </a:pPr>
            <a:r>
              <a:rPr lang="lt-LT" dirty="0">
                <a:latin typeface="Times New Roman" pitchFamily="18" charset="0"/>
                <a:cs typeface="Times New Roman" pitchFamily="18" charset="0"/>
              </a:rPr>
              <a:t>	Dauguma darželių taiko „Berlyno modelį”:</a:t>
            </a:r>
          </a:p>
          <a:p>
            <a:pPr lvl="1"/>
            <a:r>
              <a:rPr lang="lt-LT" dirty="0">
                <a:latin typeface="Times New Roman" pitchFamily="18" charset="0"/>
                <a:cs typeface="Times New Roman" pitchFamily="18" charset="0"/>
              </a:rPr>
              <a:t>Pirmas 2 - 3 dienas vaikai lopšelio grupėse </a:t>
            </a:r>
            <a:r>
              <a:rPr lang="en-US" dirty="0" err="1">
                <a:latin typeface="Times New Roman" pitchFamily="18" charset="0"/>
                <a:cs typeface="Times New Roman" pitchFamily="18" charset="0"/>
              </a:rPr>
              <a:t>kartu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t</a:t>
            </a:r>
            <a:r>
              <a:rPr lang="lt-LT" dirty="0" err="1">
                <a:latin typeface="Times New Roman" pitchFamily="18" charset="0"/>
                <a:cs typeface="Times New Roman" pitchFamily="18" charset="0"/>
              </a:rPr>
              <a:t>ėvais</a:t>
            </a:r>
            <a:r>
              <a:rPr lang="lt-LT" dirty="0">
                <a:latin typeface="Times New Roman" pitchFamily="18" charset="0"/>
                <a:cs typeface="Times New Roman" pitchFamily="18" charset="0"/>
              </a:rPr>
              <a:t> praleidžia apie </a:t>
            </a:r>
            <a:r>
              <a:rPr lang="en-US" dirty="0">
                <a:latin typeface="Times New Roman" pitchFamily="18" charset="0"/>
                <a:cs typeface="Times New Roman" pitchFamily="18" charset="0"/>
              </a:rPr>
              <a:t>1 val. </a:t>
            </a:r>
            <a:r>
              <a:rPr lang="lt-LT" dirty="0">
                <a:latin typeface="Times New Roman" pitchFamily="18" charset="0"/>
                <a:cs typeface="Times New Roman" pitchFamily="18" charset="0"/>
              </a:rPr>
              <a:t>Tai padeda vaikui jaustis saugiam.</a:t>
            </a:r>
          </a:p>
          <a:p>
            <a:pPr lvl="1"/>
            <a:r>
              <a:rPr lang="lt-LT" dirty="0">
                <a:latin typeface="Times New Roman" pitchFamily="18" charset="0"/>
                <a:cs typeface="Times New Roman" pitchFamily="18" charset="0"/>
              </a:rPr>
              <a:t>Sekančiomis dienomis tėvai </a:t>
            </a:r>
            <a:r>
              <a:rPr lang="en-US" dirty="0" err="1">
                <a:latin typeface="Times New Roman" pitchFamily="18" charset="0"/>
                <a:cs typeface="Times New Roman" pitchFamily="18" charset="0"/>
              </a:rPr>
              <a:t>vaikus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vienus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palieka</a:t>
            </a:r>
            <a:r>
              <a:rPr lang="en-US" dirty="0">
                <a:latin typeface="Times New Roman" pitchFamily="18" charset="0"/>
                <a:cs typeface="Times New Roman" pitchFamily="18" charset="0"/>
              </a:rPr>
              <a:t> 10 min,  20 min</a:t>
            </a:r>
            <a:r>
              <a:rPr lang="lt-LT"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tik</a:t>
            </a:r>
            <a:r>
              <a:rPr lang="en-US" dirty="0">
                <a:latin typeface="Times New Roman" pitchFamily="18" charset="0"/>
                <a:cs typeface="Times New Roman" pitchFamily="18" charset="0"/>
              </a:rPr>
              <a:t> po</a:t>
            </a:r>
            <a:r>
              <a:rPr lang="lt-LT" dirty="0">
                <a:latin typeface="Times New Roman" pitchFamily="18" charset="0"/>
                <a:cs typeface="Times New Roman" pitchFamily="18" charset="0"/>
              </a:rPr>
              <a:t> </a:t>
            </a:r>
            <a:r>
              <a:rPr lang="en-US" dirty="0">
                <a:latin typeface="Times New Roman" pitchFamily="18" charset="0"/>
                <a:cs typeface="Times New Roman" pitchFamily="18" charset="0"/>
              </a:rPr>
              <a:t>to </a:t>
            </a:r>
            <a:r>
              <a:rPr lang="lt-LT" dirty="0">
                <a:latin typeface="Times New Roman" pitchFamily="18" charset="0"/>
                <a:cs typeface="Times New Roman" pitchFamily="18" charset="0"/>
              </a:rPr>
              <a:t> </a:t>
            </a:r>
            <a:r>
              <a:rPr lang="en-US" dirty="0">
                <a:latin typeface="Times New Roman" pitchFamily="18" charset="0"/>
                <a:cs typeface="Times New Roman" pitchFamily="18" charset="0"/>
              </a:rPr>
              <a:t>30 min.</a:t>
            </a:r>
            <a:r>
              <a:rPr lang="lt-LT" dirty="0">
                <a:latin typeface="Times New Roman" pitchFamily="18" charset="0"/>
                <a:cs typeface="Times New Roman" pitchFamily="18" charset="0"/>
              </a:rPr>
              <a:t> Taip kasdien ilginamas laikas.</a:t>
            </a:r>
          </a:p>
          <a:p>
            <a:pPr lvl="1"/>
            <a:r>
              <a:rPr lang="lt-LT" dirty="0">
                <a:latin typeface="Times New Roman" pitchFamily="18" charset="0"/>
                <a:cs typeface="Times New Roman" pitchFamily="18" charset="0"/>
              </a:rPr>
              <a:t>Palaipsniui ilginamas laikas, kurį vaikas praleidžia darželyje (1,5 valandos, 2 valandos ir t.t.). Tėvai apibrėžia:  “Susitiksime po pietų”, “Susitiksime po miego”. Tokiu būdu pasiekiamos numatytos valandos, kiek ilgai tėvai nori palikti vaiką ugdymo įstaigoje.</a:t>
            </a:r>
          </a:p>
        </p:txBody>
      </p:sp>
    </p:spTree>
    <p:extLst>
      <p:ext uri="{BB962C8B-B14F-4D97-AF65-F5344CB8AC3E}">
        <p14:creationId xmlns:p14="http://schemas.microsoft.com/office/powerpoint/2010/main" val="325988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4800" b="0" dirty="0">
                <a:solidFill>
                  <a:schemeClr val="tx1"/>
                </a:solidFill>
                <a:latin typeface="Times New Roman" pitchFamily="18" charset="0"/>
                <a:cs typeface="Times New Roman" pitchFamily="18" charset="0"/>
              </a:rPr>
              <a:t>Darželiai Vokietijoje (</a:t>
            </a:r>
            <a:r>
              <a:rPr lang="en-US" b="0" dirty="0">
                <a:solidFill>
                  <a:schemeClr val="tx1"/>
                </a:solidFill>
                <a:latin typeface="Times New Roman" pitchFamily="18" charset="0"/>
                <a:cs typeface="Times New Roman" pitchFamily="18" charset="0"/>
              </a:rPr>
              <a:t>2</a:t>
            </a:r>
            <a:r>
              <a:rPr lang="lt-LT" b="0" dirty="0">
                <a:solidFill>
                  <a:schemeClr val="tx1"/>
                </a:solidFill>
                <a:latin typeface="Times New Roman" pitchFamily="18" charset="0"/>
                <a:cs typeface="Times New Roman" pitchFamily="18" charset="0"/>
              </a:rPr>
              <a:t>)</a:t>
            </a:r>
          </a:p>
        </p:txBody>
      </p:sp>
      <p:sp>
        <p:nvSpPr>
          <p:cNvPr id="3" name="Content Placeholder 2"/>
          <p:cNvSpPr>
            <a:spLocks noGrp="1"/>
          </p:cNvSpPr>
          <p:nvPr>
            <p:ph idx="1"/>
          </p:nvPr>
        </p:nvSpPr>
        <p:spPr>
          <a:xfrm>
            <a:off x="214282" y="1714488"/>
            <a:ext cx="6872318" cy="5005390"/>
          </a:xfrm>
        </p:spPr>
        <p:txBody>
          <a:bodyPr/>
          <a:lstStyle/>
          <a:p>
            <a:pPr>
              <a:buNone/>
            </a:pPr>
            <a:r>
              <a:rPr lang="lt-LT" dirty="0">
                <a:latin typeface="Times New Roman" pitchFamily="18" charset="0"/>
                <a:cs typeface="Times New Roman" pitchFamily="18" charset="0"/>
              </a:rPr>
              <a:t>	 	</a:t>
            </a:r>
            <a:r>
              <a:rPr lang="en-US" dirty="0" err="1">
                <a:latin typeface="Times New Roman" pitchFamily="18" charset="0"/>
                <a:cs typeface="Times New Roman" pitchFamily="18" charset="0"/>
              </a:rPr>
              <a:t>Reikia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nepamir</a:t>
            </a:r>
            <a:r>
              <a:rPr lang="lt-LT" dirty="0" err="1">
                <a:latin typeface="Times New Roman" pitchFamily="18" charset="0"/>
                <a:cs typeface="Times New Roman" pitchFamily="18" charset="0"/>
              </a:rPr>
              <a:t>šti</a:t>
            </a:r>
            <a:r>
              <a:rPr lang="lt-LT"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1">
              <a:buNone/>
            </a:pPr>
            <a:r>
              <a:rPr lang="lt-LT" dirty="0">
                <a:latin typeface="Times New Roman" pitchFamily="18" charset="0"/>
                <a:cs typeface="Times New Roman" pitchFamily="18" charset="0"/>
              </a:rPr>
              <a:t>	Atsižvelgiant į tai, kaip sekasi vaikui, adaptacijos lopšelio grupėje procesas gali užtrukti nuo 2 savaičių iki 2 mėnesių ar net ilgiau (jei nesiseka).</a:t>
            </a:r>
          </a:p>
        </p:txBody>
      </p:sp>
      <p:pic>
        <p:nvPicPr>
          <p:cNvPr id="1028" name="Picture 4" descr="2020 Guide to Best Preschools in Atlanta | Atlanta Parent"/>
          <p:cNvPicPr>
            <a:picLocks noChangeAspect="1" noChangeArrowheads="1"/>
          </p:cNvPicPr>
          <p:nvPr/>
        </p:nvPicPr>
        <p:blipFill>
          <a:blip r:embed="rId2" cstate="print"/>
          <a:srcRect/>
          <a:stretch>
            <a:fillRect/>
          </a:stretch>
        </p:blipFill>
        <p:spPr bwMode="auto">
          <a:xfrm>
            <a:off x="3214678" y="4214818"/>
            <a:ext cx="3600400" cy="2401439"/>
          </a:xfrm>
          <a:prstGeom prst="rect">
            <a:avLst/>
          </a:prstGeom>
          <a:noFill/>
        </p:spPr>
      </p:pic>
      <p:sp>
        <p:nvSpPr>
          <p:cNvPr id="6" name="TextBox 5"/>
          <p:cNvSpPr txBox="1"/>
          <p:nvPr/>
        </p:nvSpPr>
        <p:spPr>
          <a:xfrm>
            <a:off x="179512" y="5517232"/>
            <a:ext cx="2736304" cy="1169551"/>
          </a:xfrm>
          <a:prstGeom prst="rect">
            <a:avLst/>
          </a:prstGeom>
          <a:noFill/>
        </p:spPr>
        <p:txBody>
          <a:bodyPr wrap="square" rtlCol="0">
            <a:spAutoFit/>
          </a:bodyPr>
          <a:lstStyle/>
          <a:p>
            <a:r>
              <a:rPr lang="en-US" sz="1400" dirty="0" err="1">
                <a:latin typeface="Times New Roman" pitchFamily="18" charset="0"/>
                <a:cs typeface="Times New Roman" pitchFamily="18" charset="0"/>
              </a:rPr>
              <a:t>Ilzelle</a:t>
            </a:r>
            <a:r>
              <a:rPr lang="en-US" sz="1400" dirty="0">
                <a:latin typeface="Times New Roman" pitchFamily="18" charset="0"/>
                <a:cs typeface="Times New Roman" pitchFamily="18" charset="0"/>
              </a:rPr>
              <a:t>  „</a:t>
            </a:r>
            <a:r>
              <a:rPr lang="lt-LT" sz="1400" dirty="0">
                <a:latin typeface="Times New Roman" pitchFamily="18" charset="0"/>
                <a:cs typeface="Times New Roman" pitchFamily="18" charset="0"/>
              </a:rPr>
              <a:t>Birdy Goes to Kindergarten</a:t>
            </a:r>
            <a:r>
              <a:rPr lang="en-US" sz="1400" dirty="0">
                <a:latin typeface="Times New Roman" pitchFamily="18" charset="0"/>
                <a:cs typeface="Times New Roman" pitchFamily="18" charset="0"/>
              </a:rPr>
              <a:t>” (2015)  </a:t>
            </a:r>
            <a:r>
              <a:rPr lang="en-US" sz="1400" dirty="0" err="1">
                <a:latin typeface="Times New Roman" pitchFamily="18" charset="0"/>
                <a:cs typeface="Times New Roman" pitchFamily="18" charset="0"/>
              </a:rPr>
              <a:t>prieiga</a:t>
            </a:r>
            <a:r>
              <a:rPr lang="en-US" sz="1400" dirty="0">
                <a:latin typeface="Times New Roman" pitchFamily="18" charset="0"/>
                <a:cs typeface="Times New Roman" pitchFamily="18" charset="0"/>
              </a:rPr>
              <a:t> per internet</a:t>
            </a:r>
            <a:r>
              <a:rPr lang="lt-LT" sz="1400" dirty="0">
                <a:latin typeface="Times New Roman" pitchFamily="18" charset="0"/>
                <a:cs typeface="Times New Roman" pitchFamily="18" charset="0"/>
              </a:rPr>
              <a:t>ą: </a:t>
            </a:r>
          </a:p>
          <a:p>
            <a:r>
              <a:rPr lang="lt-LT" sz="1400" u="sng" dirty="0">
                <a:latin typeface="Times New Roman" pitchFamily="18" charset="0"/>
                <a:cs typeface="Times New Roman" pitchFamily="18" charset="0"/>
                <a:hlinkClick r:id="rId3"/>
              </a:rPr>
              <a:t>https://www.letthejourneybegin.eu/birdy-goes-to-kindergarten/</a:t>
            </a:r>
            <a:endParaRPr lang="lt-LT"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b="0" dirty="0">
                <a:solidFill>
                  <a:schemeClr val="tx1"/>
                </a:solidFill>
              </a:rPr>
              <a:t>Dar</a:t>
            </a:r>
            <a:r>
              <a:rPr lang="lt-LT" b="0" dirty="0">
                <a:solidFill>
                  <a:schemeClr val="tx1"/>
                </a:solidFill>
              </a:rPr>
              <a:t>ž</a:t>
            </a:r>
            <a:r>
              <a:rPr lang="en-US" b="0" dirty="0">
                <a:solidFill>
                  <a:schemeClr val="tx1"/>
                </a:solidFill>
              </a:rPr>
              <a:t>e</a:t>
            </a:r>
            <a:r>
              <a:rPr lang="lt-LT" b="0" dirty="0" err="1">
                <a:solidFill>
                  <a:schemeClr val="tx1"/>
                </a:solidFill>
              </a:rPr>
              <a:t>liai</a:t>
            </a:r>
            <a:r>
              <a:rPr lang="lt-LT" b="0" dirty="0">
                <a:solidFill>
                  <a:schemeClr val="tx1"/>
                </a:solidFill>
              </a:rPr>
              <a:t> Lenkijoje</a:t>
            </a:r>
            <a:endParaRPr lang="en-US" b="0" dirty="0">
              <a:solidFill>
                <a:schemeClr val="tx1"/>
              </a:solidFill>
            </a:endParaRPr>
          </a:p>
        </p:txBody>
      </p:sp>
      <p:sp>
        <p:nvSpPr>
          <p:cNvPr id="3" name="Turinio vietos rezervavimo ženklas 2"/>
          <p:cNvSpPr>
            <a:spLocks noGrp="1"/>
          </p:cNvSpPr>
          <p:nvPr>
            <p:ph idx="1"/>
          </p:nvPr>
        </p:nvSpPr>
        <p:spPr/>
        <p:txBody>
          <a:bodyPr>
            <a:normAutofit fontScale="92500" lnSpcReduction="10000"/>
          </a:bodyPr>
          <a:lstStyle/>
          <a:p>
            <a:pPr lvl="0" algn="just">
              <a:buNone/>
            </a:pPr>
            <a:r>
              <a:rPr lang="lt-LT" dirty="0"/>
              <a:t>	</a:t>
            </a:r>
            <a:r>
              <a:rPr lang="en-US" dirty="0" err="1"/>
              <a:t>Pirm</a:t>
            </a:r>
            <a:r>
              <a:rPr lang="lt-LT" dirty="0"/>
              <a:t>a</a:t>
            </a:r>
            <a:r>
              <a:rPr lang="en-US" dirty="0" err="1"/>
              <a:t>i</a:t>
            </a:r>
            <a:r>
              <a:rPr lang="lt-LT" dirty="0" err="1"/>
              <a:t>siais</a:t>
            </a:r>
            <a:r>
              <a:rPr lang="lt-LT" dirty="0"/>
              <a:t> kartais</a:t>
            </a:r>
            <a:r>
              <a:rPr lang="en-US" dirty="0"/>
              <a:t> </a:t>
            </a:r>
            <a:r>
              <a:rPr lang="en-US" dirty="0" err="1"/>
              <a:t>vaik</a:t>
            </a:r>
            <a:r>
              <a:rPr lang="lt-LT" dirty="0"/>
              <a:t>ai</a:t>
            </a:r>
            <a:r>
              <a:rPr lang="en-US" dirty="0"/>
              <a:t> </a:t>
            </a:r>
            <a:r>
              <a:rPr lang="en-US" dirty="0" err="1"/>
              <a:t>apsilank</a:t>
            </a:r>
            <a:r>
              <a:rPr lang="lt-LT" dirty="0"/>
              <a:t>o</a:t>
            </a:r>
            <a:r>
              <a:rPr lang="en-US" dirty="0"/>
              <a:t> </a:t>
            </a:r>
            <a:r>
              <a:rPr lang="en-US" dirty="0" err="1"/>
              <a:t>institucijoje</a:t>
            </a:r>
            <a:r>
              <a:rPr lang="en-US" dirty="0"/>
              <a:t> </a:t>
            </a:r>
            <a:r>
              <a:rPr lang="en-US" dirty="0" err="1"/>
              <a:t>kartu</a:t>
            </a:r>
            <a:r>
              <a:rPr lang="en-US" dirty="0"/>
              <a:t> </a:t>
            </a:r>
            <a:r>
              <a:rPr lang="en-US" dirty="0" err="1"/>
              <a:t>su</a:t>
            </a:r>
            <a:r>
              <a:rPr lang="en-US" dirty="0"/>
              <a:t> </a:t>
            </a:r>
            <a:r>
              <a:rPr lang="en-US" dirty="0" err="1"/>
              <a:t>tėvais</a:t>
            </a:r>
            <a:r>
              <a:rPr lang="en-US" dirty="0"/>
              <a:t> –</a:t>
            </a:r>
            <a:r>
              <a:rPr lang="lt-LT" dirty="0"/>
              <a:t> </a:t>
            </a:r>
            <a:r>
              <a:rPr lang="en-US" dirty="0" err="1"/>
              <a:t>mažomis</a:t>
            </a:r>
            <a:r>
              <a:rPr lang="en-US" dirty="0"/>
              <a:t>  </a:t>
            </a:r>
            <a:r>
              <a:rPr lang="en-US" dirty="0" err="1"/>
              <a:t>grupėmis</a:t>
            </a:r>
            <a:r>
              <a:rPr lang="lt-LT" dirty="0"/>
              <a:t>.</a:t>
            </a:r>
            <a:r>
              <a:rPr lang="en-US" dirty="0"/>
              <a:t> </a:t>
            </a:r>
            <a:r>
              <a:rPr lang="lt-LT" dirty="0"/>
              <a:t>J</a:t>
            </a:r>
            <a:r>
              <a:rPr lang="en-US" dirty="0" err="1"/>
              <a:t>ei</a:t>
            </a:r>
            <a:r>
              <a:rPr lang="en-US" dirty="0"/>
              <a:t> </a:t>
            </a:r>
            <a:r>
              <a:rPr lang="en-US" dirty="0" err="1"/>
              <a:t>grupė</a:t>
            </a:r>
            <a:r>
              <a:rPr lang="en-US" dirty="0"/>
              <a:t> </a:t>
            </a:r>
            <a:r>
              <a:rPr lang="en-US" dirty="0" err="1"/>
              <a:t>yra</a:t>
            </a:r>
            <a:r>
              <a:rPr lang="en-US" dirty="0"/>
              <a:t> </a:t>
            </a:r>
            <a:r>
              <a:rPr lang="en-US" dirty="0" err="1"/>
              <a:t>didelė</a:t>
            </a:r>
            <a:r>
              <a:rPr lang="en-US" dirty="0"/>
              <a:t>, </a:t>
            </a:r>
            <a:r>
              <a:rPr lang="en-US" dirty="0" err="1"/>
              <a:t>adaptacijos</a:t>
            </a:r>
            <a:r>
              <a:rPr lang="en-US" dirty="0"/>
              <a:t> </a:t>
            </a:r>
            <a:r>
              <a:rPr lang="en-US" dirty="0" err="1"/>
              <a:t>laikotarpiu</a:t>
            </a:r>
            <a:r>
              <a:rPr lang="en-US" dirty="0"/>
              <a:t> </a:t>
            </a:r>
            <a:r>
              <a:rPr lang="en-US" dirty="0" err="1"/>
              <a:t>ji</a:t>
            </a:r>
            <a:r>
              <a:rPr lang="en-US" dirty="0"/>
              <a:t> </a:t>
            </a:r>
            <a:r>
              <a:rPr lang="en-US" dirty="0" err="1"/>
              <a:t>gali</a:t>
            </a:r>
            <a:r>
              <a:rPr lang="en-US" dirty="0"/>
              <a:t> </a:t>
            </a:r>
            <a:r>
              <a:rPr lang="en-US" dirty="0" err="1"/>
              <a:t>būti</a:t>
            </a:r>
            <a:r>
              <a:rPr lang="en-US" dirty="0"/>
              <a:t> </a:t>
            </a:r>
            <a:r>
              <a:rPr lang="en-US" dirty="0" err="1"/>
              <a:t>padalyta</a:t>
            </a:r>
            <a:r>
              <a:rPr lang="en-US" dirty="0"/>
              <a:t>: </a:t>
            </a:r>
            <a:r>
              <a:rPr lang="en-US" dirty="0" err="1"/>
              <a:t>vieni</a:t>
            </a:r>
            <a:r>
              <a:rPr lang="en-US" dirty="0"/>
              <a:t> </a:t>
            </a:r>
            <a:r>
              <a:rPr lang="en-US" dirty="0" err="1"/>
              <a:t>vaikai</a:t>
            </a:r>
            <a:r>
              <a:rPr lang="en-US" dirty="0"/>
              <a:t> </a:t>
            </a:r>
            <a:r>
              <a:rPr lang="en-US" dirty="0" err="1"/>
              <a:t>gali</a:t>
            </a:r>
            <a:r>
              <a:rPr lang="en-US" dirty="0"/>
              <a:t> </a:t>
            </a:r>
            <a:r>
              <a:rPr lang="en-US" dirty="0" err="1"/>
              <a:t>ateiti</a:t>
            </a:r>
            <a:r>
              <a:rPr lang="en-US" dirty="0"/>
              <a:t> </a:t>
            </a:r>
            <a:r>
              <a:rPr lang="en-US" dirty="0" err="1"/>
              <a:t>su</a:t>
            </a:r>
            <a:r>
              <a:rPr lang="en-US" dirty="0"/>
              <a:t> </a:t>
            </a:r>
            <a:r>
              <a:rPr lang="en-US" dirty="0" err="1"/>
              <a:t>tėvais</a:t>
            </a:r>
            <a:r>
              <a:rPr lang="en-US" dirty="0"/>
              <a:t> </a:t>
            </a:r>
            <a:r>
              <a:rPr lang="en-US" dirty="0" err="1"/>
              <a:t>ryte</a:t>
            </a:r>
            <a:r>
              <a:rPr lang="en-US" dirty="0"/>
              <a:t>, </a:t>
            </a:r>
            <a:r>
              <a:rPr lang="en-US" dirty="0" err="1"/>
              <a:t>kiti</a:t>
            </a:r>
            <a:r>
              <a:rPr lang="en-US" dirty="0"/>
              <a:t> - </a:t>
            </a:r>
            <a:r>
              <a:rPr lang="en-US" dirty="0" err="1"/>
              <a:t>vidurdienį</a:t>
            </a:r>
            <a:r>
              <a:rPr lang="en-US" dirty="0"/>
              <a:t>, </a:t>
            </a:r>
            <a:r>
              <a:rPr lang="en-US" dirty="0" err="1"/>
              <a:t>dar</a:t>
            </a:r>
            <a:r>
              <a:rPr lang="en-US" dirty="0"/>
              <a:t> </a:t>
            </a:r>
            <a:r>
              <a:rPr lang="en-US" dirty="0" err="1"/>
              <a:t>kiti</a:t>
            </a:r>
            <a:r>
              <a:rPr lang="en-US" dirty="0"/>
              <a:t> – </a:t>
            </a:r>
            <a:r>
              <a:rPr lang="en-US" dirty="0" err="1"/>
              <a:t>popietę</a:t>
            </a:r>
            <a:r>
              <a:rPr lang="en-US" dirty="0"/>
              <a:t>. Kai </a:t>
            </a:r>
            <a:r>
              <a:rPr lang="en-US" dirty="0" err="1"/>
              <a:t>kuriose</a:t>
            </a:r>
            <a:r>
              <a:rPr lang="en-US" dirty="0"/>
              <a:t> </a:t>
            </a:r>
            <a:r>
              <a:rPr lang="en-US" dirty="0" err="1"/>
              <a:t>Lenkijos</a:t>
            </a:r>
            <a:r>
              <a:rPr lang="en-US" dirty="0"/>
              <a:t> </a:t>
            </a:r>
            <a:r>
              <a:rPr lang="en-US" dirty="0" err="1"/>
              <a:t>įstaigose</a:t>
            </a:r>
            <a:r>
              <a:rPr lang="en-US" dirty="0"/>
              <a:t> </a:t>
            </a:r>
            <a:r>
              <a:rPr lang="en-US" dirty="0" err="1"/>
              <a:t>galioja</a:t>
            </a:r>
            <a:r>
              <a:rPr lang="en-US" dirty="0"/>
              <a:t> </a:t>
            </a:r>
            <a:r>
              <a:rPr lang="en-US" dirty="0" err="1"/>
              <a:t>taisyklė</a:t>
            </a:r>
            <a:r>
              <a:rPr lang="en-US" dirty="0"/>
              <a:t>, </a:t>
            </a:r>
            <a:r>
              <a:rPr lang="en-US" dirty="0" err="1"/>
              <a:t>kad</a:t>
            </a:r>
            <a:r>
              <a:rPr lang="en-US" dirty="0"/>
              <a:t> per </a:t>
            </a:r>
            <a:r>
              <a:rPr lang="en-US" dirty="0" err="1"/>
              <a:t>savaitę</a:t>
            </a:r>
            <a:r>
              <a:rPr lang="en-US" dirty="0"/>
              <a:t> </a:t>
            </a:r>
            <a:r>
              <a:rPr lang="en-US" dirty="0" err="1"/>
              <a:t>nepriimama</a:t>
            </a:r>
            <a:r>
              <a:rPr lang="en-US" dirty="0"/>
              <a:t> </a:t>
            </a:r>
            <a:r>
              <a:rPr lang="en-US" dirty="0" err="1"/>
              <a:t>daugiau</a:t>
            </a:r>
            <a:r>
              <a:rPr lang="en-US" dirty="0"/>
              <a:t> </a:t>
            </a:r>
            <a:r>
              <a:rPr lang="en-US" dirty="0" err="1"/>
              <a:t>nei</a:t>
            </a:r>
            <a:r>
              <a:rPr lang="en-US" dirty="0"/>
              <a:t> 5 </a:t>
            </a:r>
            <a:r>
              <a:rPr lang="en-US" dirty="0" err="1"/>
              <a:t>nauji</a:t>
            </a:r>
            <a:r>
              <a:rPr lang="en-US" dirty="0"/>
              <a:t> </a:t>
            </a:r>
            <a:r>
              <a:rPr lang="en-US" dirty="0" err="1"/>
              <a:t>vaikai</a:t>
            </a:r>
            <a:r>
              <a:rPr lang="lt-LT" dirty="0"/>
              <a:t>.</a:t>
            </a:r>
            <a:r>
              <a:rPr lang="en-US" dirty="0"/>
              <a:t> </a:t>
            </a:r>
            <a:r>
              <a:rPr lang="lt-LT" dirty="0"/>
              <a:t>T</a:t>
            </a:r>
            <a:r>
              <a:rPr lang="en-US" dirty="0"/>
              <a:t>ai </a:t>
            </a:r>
            <a:r>
              <a:rPr lang="en-US" dirty="0" err="1"/>
              <a:t>reiškia</a:t>
            </a:r>
            <a:r>
              <a:rPr lang="en-US" dirty="0"/>
              <a:t>, </a:t>
            </a:r>
            <a:r>
              <a:rPr lang="en-US" dirty="0" err="1"/>
              <a:t>kad</a:t>
            </a:r>
            <a:r>
              <a:rPr lang="en-US" dirty="0"/>
              <a:t> </a:t>
            </a:r>
            <a:r>
              <a:rPr lang="en-US" dirty="0" err="1"/>
              <a:t>adaptacija</a:t>
            </a:r>
            <a:r>
              <a:rPr lang="en-US" dirty="0"/>
              <a:t> </a:t>
            </a:r>
            <a:r>
              <a:rPr lang="en-US" dirty="0" err="1"/>
              <a:t>vyksta</a:t>
            </a:r>
            <a:r>
              <a:rPr lang="en-US" dirty="0"/>
              <a:t> </a:t>
            </a:r>
            <a:r>
              <a:rPr lang="en-US" dirty="0" err="1"/>
              <a:t>kelias</a:t>
            </a:r>
            <a:r>
              <a:rPr lang="en-US" dirty="0"/>
              <a:t> </a:t>
            </a:r>
            <a:r>
              <a:rPr lang="en-US" dirty="0" err="1"/>
              <a:t>savaites</a:t>
            </a:r>
            <a:r>
              <a:rPr lang="en-US" dirty="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0" dirty="0">
                <a:solidFill>
                  <a:schemeClr val="tx1"/>
                </a:solidFill>
                <a:latin typeface="Times New Roman" pitchFamily="18" charset="0"/>
                <a:cs typeface="Times New Roman" pitchFamily="18" charset="0"/>
              </a:rPr>
              <a:t>Darželiai Anglijoje</a:t>
            </a:r>
          </a:p>
        </p:txBody>
      </p:sp>
      <p:sp>
        <p:nvSpPr>
          <p:cNvPr id="3" name="Content Placeholder 2"/>
          <p:cNvSpPr>
            <a:spLocks noGrp="1"/>
          </p:cNvSpPr>
          <p:nvPr>
            <p:ph idx="1"/>
          </p:nvPr>
        </p:nvSpPr>
        <p:spPr/>
        <p:txBody>
          <a:bodyPr>
            <a:normAutofit fontScale="77500" lnSpcReduction="20000"/>
          </a:bodyPr>
          <a:lstStyle/>
          <a:p>
            <a:pPr>
              <a:buNone/>
            </a:pPr>
            <a:r>
              <a:rPr lang="lt-LT" dirty="0">
                <a:latin typeface="Times New Roman" pitchFamily="18" charset="0"/>
                <a:cs typeface="Times New Roman" pitchFamily="18" charset="0"/>
              </a:rPr>
              <a:t>	Kai tėvai nusprendžia leisti savo atžalą lankyti ikimokyklinę įstaigą, laikosi tokios eigos:</a:t>
            </a:r>
          </a:p>
          <a:p>
            <a:pPr>
              <a:buNone/>
            </a:pPr>
            <a:endParaRPr lang="lt-LT" dirty="0">
              <a:latin typeface="Times New Roman" pitchFamily="18" charset="0"/>
              <a:cs typeface="Times New Roman" pitchFamily="18" charset="0"/>
            </a:endParaRPr>
          </a:p>
          <a:p>
            <a:pPr marL="514350" indent="-514350" algn="just">
              <a:buFont typeface="+mj-lt"/>
              <a:buAutoNum type="arabicPeriod"/>
            </a:pPr>
            <a:r>
              <a:rPr lang="lt-LT" dirty="0">
                <a:latin typeface="Times New Roman" pitchFamily="18" charset="0"/>
                <a:cs typeface="Times New Roman" pitchFamily="18" charset="0"/>
              </a:rPr>
              <a:t>Su pedagogu susitaria, kiek laiko jų vaikui yra geriausia praleisti grupėje. Pirmąją dieną vaikas įstaigoje paprastai būna nuo 30 minučių iki valandos.</a:t>
            </a:r>
          </a:p>
          <a:p>
            <a:pPr marL="514350" indent="-514350" algn="just">
              <a:buFont typeface="+mj-lt"/>
              <a:buAutoNum type="arabicPeriod"/>
            </a:pPr>
            <a:r>
              <a:rPr lang="lt-LT" dirty="0">
                <a:latin typeface="Times New Roman" pitchFamily="18" charset="0"/>
                <a:cs typeface="Times New Roman" pitchFamily="18" charset="0"/>
              </a:rPr>
              <a:t>Labai svarbu, kad vaikas susipažintų su nauja aplinka ugdymo įstaigoje, pedagogais ir naujais draugais. Štai kodėl darželiuose  nepraktikuojama, kad tėvai liktų su savo vaiku. Geriausia, kad vaikas priprastų prie to, koks bus jo ar jos buvimas  ikimokyklinėje ugdymo įstaigoje.  </a:t>
            </a:r>
          </a:p>
          <a:p>
            <a:endParaRPr lang="lt-L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0" dirty="0">
                <a:solidFill>
                  <a:schemeClr val="tx1"/>
                </a:solidFill>
                <a:latin typeface="Times New Roman" pitchFamily="18" charset="0"/>
                <a:cs typeface="Times New Roman" pitchFamily="18" charset="0"/>
              </a:rPr>
              <a:t>Darželiai</a:t>
            </a:r>
            <a:r>
              <a:rPr lang="en-US" b="0" dirty="0">
                <a:solidFill>
                  <a:schemeClr val="tx1"/>
                </a:solidFill>
                <a:latin typeface="Times New Roman" pitchFamily="18" charset="0"/>
                <a:cs typeface="Times New Roman" pitchFamily="18" charset="0"/>
              </a:rPr>
              <a:t> JAV</a:t>
            </a:r>
            <a:r>
              <a:rPr lang="lt-LT" b="0" dirty="0">
                <a:solidFill>
                  <a:schemeClr val="tx1"/>
                </a:solidFill>
                <a:latin typeface="Times New Roman" pitchFamily="18" charset="0"/>
                <a:cs typeface="Times New Roman" pitchFamily="18" charset="0"/>
              </a:rPr>
              <a:t> (1)</a:t>
            </a:r>
            <a:endParaRPr lang="en-US" dirty="0"/>
          </a:p>
        </p:txBody>
      </p:sp>
      <p:sp>
        <p:nvSpPr>
          <p:cNvPr id="3" name="Turinio vietos rezervavimo ženklas 2"/>
          <p:cNvSpPr>
            <a:spLocks noGrp="1"/>
          </p:cNvSpPr>
          <p:nvPr>
            <p:ph idx="1"/>
          </p:nvPr>
        </p:nvSpPr>
        <p:spPr>
          <a:xfrm>
            <a:off x="304800" y="1600200"/>
            <a:ext cx="6781800" cy="3543312"/>
          </a:xfrm>
        </p:spPr>
        <p:txBody>
          <a:bodyPr/>
          <a:lstStyle/>
          <a:p>
            <a:pPr>
              <a:buNone/>
            </a:pPr>
            <a:r>
              <a:rPr lang="lt-LT" dirty="0"/>
              <a:t>	</a:t>
            </a:r>
            <a:r>
              <a:rPr lang="en-US" dirty="0"/>
              <a:t>Scar</a:t>
            </a:r>
            <a:r>
              <a:rPr lang="lt-LT" dirty="0"/>
              <a:t>r</a:t>
            </a:r>
            <a:r>
              <a:rPr lang="en-US" dirty="0"/>
              <a:t> </a:t>
            </a:r>
            <a:r>
              <a:rPr lang="en-US" dirty="0" err="1"/>
              <a:t>ir</a:t>
            </a:r>
            <a:r>
              <a:rPr lang="en-US" dirty="0"/>
              <a:t> </a:t>
            </a:r>
            <a:r>
              <a:rPr lang="en-US" dirty="0" err="1"/>
              <a:t>Richardas</a:t>
            </a:r>
            <a:r>
              <a:rPr lang="en-US" dirty="0"/>
              <a:t> </a:t>
            </a:r>
            <a:r>
              <a:rPr lang="en-US" dirty="0" err="1"/>
              <a:t>Weinbergas</a:t>
            </a:r>
            <a:r>
              <a:rPr lang="en-US" dirty="0"/>
              <a:t> (1986) </a:t>
            </a:r>
            <a:r>
              <a:rPr lang="en-US" dirty="0" err="1"/>
              <a:t>nurodo</a:t>
            </a:r>
            <a:r>
              <a:rPr lang="en-US" dirty="0"/>
              <a:t>, </a:t>
            </a:r>
            <a:r>
              <a:rPr lang="en-US" dirty="0" err="1"/>
              <a:t>kad</a:t>
            </a:r>
            <a:r>
              <a:rPr lang="en-US" dirty="0"/>
              <a:t> </a:t>
            </a:r>
            <a:r>
              <a:rPr lang="en-US" dirty="0" err="1"/>
              <a:t>gera</a:t>
            </a:r>
            <a:r>
              <a:rPr lang="en-US" dirty="0"/>
              <a:t> </a:t>
            </a:r>
            <a:r>
              <a:rPr lang="en-US" dirty="0" err="1"/>
              <a:t>prie</a:t>
            </a:r>
            <a:r>
              <a:rPr lang="lt-LT" dirty="0"/>
              <a:t>ž</a:t>
            </a:r>
            <a:r>
              <a:rPr lang="en-US" dirty="0" err="1"/>
              <a:t>i</a:t>
            </a:r>
            <a:r>
              <a:rPr lang="lt-LT" dirty="0"/>
              <a:t>ū</a:t>
            </a:r>
            <a:r>
              <a:rPr lang="en-US" dirty="0" err="1"/>
              <a:t>ra</a:t>
            </a:r>
            <a:r>
              <a:rPr lang="lt-LT" dirty="0"/>
              <a:t> darželyje yra, “kai vienas auklėtojas prižiūri 3 ar 4 kūdikius arba 6-8 ikimokyklinukus”. Tokios sąlygos lengvina vaikų adaptaciją </a:t>
            </a:r>
            <a:r>
              <a:rPr lang="lt-LT"/>
              <a:t>lopšelio grupėje.</a:t>
            </a:r>
            <a:endParaRPr lang="en-US" dirty="0"/>
          </a:p>
        </p:txBody>
      </p:sp>
      <p:sp>
        <p:nvSpPr>
          <p:cNvPr id="5" name="Stačiakampis 4"/>
          <p:cNvSpPr/>
          <p:nvPr/>
        </p:nvSpPr>
        <p:spPr>
          <a:xfrm>
            <a:off x="642910" y="5500702"/>
            <a:ext cx="4572000" cy="923330"/>
          </a:xfrm>
          <a:prstGeom prst="rect">
            <a:avLst/>
          </a:prstGeom>
        </p:spPr>
        <p:txBody>
          <a:bodyPr>
            <a:spAutoFit/>
          </a:bodyPr>
          <a:lstStyle/>
          <a:p>
            <a:r>
              <a:rPr lang="lt-LT" dirty="0" err="1">
                <a:latin typeface="Times New Roman" pitchFamily="18" charset="0"/>
                <a:cs typeface="Times New Roman" pitchFamily="18" charset="0"/>
              </a:rPr>
              <a:t>Scarr</a:t>
            </a:r>
            <a:r>
              <a:rPr lang="lt-LT" dirty="0">
                <a:latin typeface="Times New Roman" pitchFamily="18" charset="0"/>
                <a:cs typeface="Times New Roman" pitchFamily="18" charset="0"/>
              </a:rPr>
              <a:t>, S., </a:t>
            </a:r>
            <a:r>
              <a:rPr lang="lt-LT" dirty="0" err="1">
                <a:latin typeface="Times New Roman" pitchFamily="18" charset="0"/>
                <a:cs typeface="Times New Roman" pitchFamily="18" charset="0"/>
              </a:rPr>
              <a:t>Weinberg</a:t>
            </a:r>
            <a:r>
              <a:rPr lang="lt-LT" dirty="0">
                <a:latin typeface="Times New Roman" pitchFamily="18" charset="0"/>
                <a:cs typeface="Times New Roman" pitchFamily="18" charset="0"/>
              </a:rPr>
              <a:t>, R.A. (1986). </a:t>
            </a:r>
            <a:r>
              <a:rPr lang="lt-LT" dirty="0" err="1">
                <a:latin typeface="Times New Roman" pitchFamily="18" charset="0"/>
                <a:cs typeface="Times New Roman" pitchFamily="18" charset="0"/>
              </a:rPr>
              <a:t>The</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early</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childhood</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enterprise</a:t>
            </a:r>
            <a:r>
              <a:rPr lang="lt-LT" dirty="0">
                <a:latin typeface="Times New Roman" pitchFamily="18" charset="0"/>
                <a:cs typeface="Times New Roman" pitchFamily="18" charset="0"/>
              </a:rPr>
              <a:t>: Care </a:t>
            </a:r>
            <a:r>
              <a:rPr lang="lt-LT" dirty="0" err="1">
                <a:latin typeface="Times New Roman" pitchFamily="18" charset="0"/>
                <a:cs typeface="Times New Roman" pitchFamily="18" charset="0"/>
              </a:rPr>
              <a:t>and</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education</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of</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the</a:t>
            </a:r>
            <a:r>
              <a:rPr lang="lt-LT" dirty="0">
                <a:latin typeface="Times New Roman" pitchFamily="18" charset="0"/>
                <a:cs typeface="Times New Roman" pitchFamily="18" charset="0"/>
              </a:rPr>
              <a:t> </a:t>
            </a:r>
            <a:r>
              <a:rPr lang="lt-LT" dirty="0" err="1">
                <a:latin typeface="Times New Roman" pitchFamily="18" charset="0"/>
                <a:cs typeface="Times New Roman" pitchFamily="18" charset="0"/>
              </a:rPr>
              <a:t>young</a:t>
            </a:r>
            <a:r>
              <a:rPr lang="lt-LT" dirty="0">
                <a:latin typeface="Times New Roman" pitchFamily="18" charset="0"/>
                <a:cs typeface="Times New Roman" pitchFamily="18" charset="0"/>
              </a:rPr>
              <a:t>. </a:t>
            </a:r>
            <a:r>
              <a:rPr lang="lt-LT" i="1" dirty="0" err="1">
                <a:latin typeface="Times New Roman" pitchFamily="18" charset="0"/>
                <a:cs typeface="Times New Roman" pitchFamily="18" charset="0"/>
              </a:rPr>
              <a:t>American</a:t>
            </a:r>
            <a:r>
              <a:rPr lang="lt-LT" i="1" dirty="0">
                <a:latin typeface="Times New Roman" pitchFamily="18" charset="0"/>
                <a:cs typeface="Times New Roman" pitchFamily="18" charset="0"/>
              </a:rPr>
              <a:t> </a:t>
            </a:r>
            <a:r>
              <a:rPr lang="lt-LT" i="1" dirty="0" err="1">
                <a:latin typeface="Times New Roman" pitchFamily="18" charset="0"/>
                <a:cs typeface="Times New Roman" pitchFamily="18" charset="0"/>
              </a:rPr>
              <a:t>Psychologist</a:t>
            </a:r>
            <a:r>
              <a:rPr lang="lt-LT" i="1" dirty="0">
                <a:latin typeface="Times New Roman" pitchFamily="18" charset="0"/>
                <a:cs typeface="Times New Roman" pitchFamily="18" charset="0"/>
              </a:rPr>
              <a:t>, 41, 1140-1146.</a:t>
            </a:r>
            <a:r>
              <a:rPr lang="lt-LT" dirty="0">
                <a:latin typeface="Times New Roman" pitchFamily="18" charset="0"/>
                <a:cs typeface="Times New Roman"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0CC8CB6-8EB4-4913-93CF-08F7A8E1A447}"/>
              </a:ext>
            </a:extLst>
          </p:cNvPr>
          <p:cNvSpPr>
            <a:spLocks noGrp="1"/>
          </p:cNvSpPr>
          <p:nvPr>
            <p:ph type="title"/>
          </p:nvPr>
        </p:nvSpPr>
        <p:spPr/>
        <p:txBody>
          <a:bodyPr/>
          <a:lstStyle/>
          <a:p>
            <a:r>
              <a:rPr lang="lt-LT" b="0" dirty="0">
                <a:solidFill>
                  <a:schemeClr val="tx1"/>
                </a:solidFill>
                <a:latin typeface="Times New Roman" pitchFamily="18" charset="0"/>
                <a:cs typeface="Times New Roman" pitchFamily="18" charset="0"/>
              </a:rPr>
              <a:t>Darželiai</a:t>
            </a:r>
            <a:r>
              <a:rPr lang="en-US" b="0" dirty="0">
                <a:solidFill>
                  <a:schemeClr val="tx1"/>
                </a:solidFill>
                <a:latin typeface="Times New Roman" pitchFamily="18" charset="0"/>
                <a:cs typeface="Times New Roman" pitchFamily="18" charset="0"/>
              </a:rPr>
              <a:t> JAV</a:t>
            </a:r>
            <a:r>
              <a:rPr lang="lt-LT" b="0" dirty="0">
                <a:solidFill>
                  <a:schemeClr val="tx1"/>
                </a:solidFill>
                <a:latin typeface="Times New Roman" pitchFamily="18" charset="0"/>
                <a:cs typeface="Times New Roman" pitchFamily="18" charset="0"/>
              </a:rPr>
              <a:t> (2)</a:t>
            </a:r>
            <a:endParaRPr lang="en-US" dirty="0"/>
          </a:p>
        </p:txBody>
      </p:sp>
      <p:sp>
        <p:nvSpPr>
          <p:cNvPr id="3" name="Turinio vietos rezervavimo ženklas 2">
            <a:extLst>
              <a:ext uri="{FF2B5EF4-FFF2-40B4-BE49-F238E27FC236}">
                <a16:creationId xmlns:a16="http://schemas.microsoft.com/office/drawing/2014/main" id="{A2EAAE20-56AA-4FB7-B6F2-FDBA71CDE7D1}"/>
              </a:ext>
            </a:extLst>
          </p:cNvPr>
          <p:cNvSpPr>
            <a:spLocks noGrp="1"/>
          </p:cNvSpPr>
          <p:nvPr>
            <p:ph idx="1"/>
          </p:nvPr>
        </p:nvSpPr>
        <p:spPr>
          <a:xfrm>
            <a:off x="304800" y="1196752"/>
            <a:ext cx="6781800" cy="5112568"/>
          </a:xfrm>
        </p:spPr>
        <p:txBody>
          <a:bodyPr>
            <a:normAutofit fontScale="85000" lnSpcReduction="10000"/>
          </a:bodyPr>
          <a:lstStyle/>
          <a:p>
            <a:pPr marL="0" indent="0" algn="just">
              <a:buNone/>
            </a:pPr>
            <a:r>
              <a:rPr lang="lt-LT" dirty="0"/>
              <a:t>Tipiška, kad berniukai, kaip nurodo</a:t>
            </a:r>
            <a:endParaRPr lang="en-US" dirty="0"/>
          </a:p>
          <a:p>
            <a:pPr marL="0" indent="0" algn="just">
              <a:buNone/>
            </a:pPr>
            <a:r>
              <a:rPr lang="en-US" dirty="0"/>
              <a:t>McWayne, </a:t>
            </a:r>
            <a:r>
              <a:rPr lang="en-US" dirty="0" err="1"/>
              <a:t>Fantuzzo</a:t>
            </a:r>
            <a:r>
              <a:rPr lang="en-US" dirty="0"/>
              <a:t>, &amp; McDermott, </a:t>
            </a:r>
            <a:r>
              <a:rPr lang="lt-LT" dirty="0"/>
              <a:t>(</a:t>
            </a:r>
            <a:r>
              <a:rPr lang="en-US" dirty="0"/>
              <a:t>2004</a:t>
            </a:r>
            <a:r>
              <a:rPr lang="lt-LT" dirty="0"/>
              <a:t>),</a:t>
            </a:r>
            <a:r>
              <a:rPr lang="en-US" dirty="0"/>
              <a:t> Ready, </a:t>
            </a:r>
            <a:r>
              <a:rPr lang="en-US" dirty="0" err="1"/>
              <a:t>LoGerfo</a:t>
            </a:r>
            <a:r>
              <a:rPr lang="en-US" dirty="0"/>
              <a:t>,</a:t>
            </a:r>
            <a:r>
              <a:rPr lang="lt-LT" dirty="0"/>
              <a:t> </a:t>
            </a:r>
            <a:r>
              <a:rPr lang="en-US" dirty="0" err="1"/>
              <a:t>Burkam</a:t>
            </a:r>
            <a:r>
              <a:rPr lang="en-US" dirty="0"/>
              <a:t>, &amp; Lee </a:t>
            </a:r>
            <a:r>
              <a:rPr lang="lt-LT" dirty="0"/>
              <a:t>(</a:t>
            </a:r>
            <a:r>
              <a:rPr lang="en-US" dirty="0"/>
              <a:t>2005)</a:t>
            </a:r>
            <a:r>
              <a:rPr lang="lt-LT" dirty="0"/>
              <a:t>,</a:t>
            </a:r>
            <a:r>
              <a:rPr lang="en-US" dirty="0"/>
              <a:t> </a:t>
            </a:r>
            <a:r>
              <a:rPr lang="lt-LT" dirty="0"/>
              <a:t>yra prasčiau pasiruošę pradėti lankyti lopšelį ir patiria daugiau sunkumų adaptaciniu laikotarpiu, negu mergaitės. Tai patvirtina ir Nacionalinis Vaikų sveikatos ir žmogaus vystymosi institutas savo Ankstyvosios vaiko priežiūros tyrimų tinklalapyje 2003m. </a:t>
            </a:r>
            <a:r>
              <a:rPr lang="en-US" dirty="0"/>
              <a:t>(NICHD–ECCRN</a:t>
            </a:r>
            <a:r>
              <a:rPr lang="lt-LT" dirty="0"/>
              <a:t>:</a:t>
            </a:r>
            <a:r>
              <a:rPr lang="en-US" dirty="0"/>
              <a:t> National Institute of Child Health and Human Development</a:t>
            </a:r>
            <a:r>
              <a:rPr lang="lt-LT" dirty="0"/>
              <a:t> - </a:t>
            </a:r>
            <a:r>
              <a:rPr lang="en-US" dirty="0"/>
              <a:t>Early Child Care Research Network </a:t>
            </a:r>
            <a:r>
              <a:rPr lang="lt-LT" dirty="0"/>
              <a:t>(</a:t>
            </a:r>
            <a:r>
              <a:rPr lang="en-US" dirty="0"/>
              <a:t>2003</a:t>
            </a:r>
            <a:r>
              <a:rPr lang="lt-LT" dirty="0"/>
              <a:t>)</a:t>
            </a:r>
            <a:endParaRPr lang="en-US" dirty="0"/>
          </a:p>
        </p:txBody>
      </p:sp>
    </p:spTree>
    <p:extLst>
      <p:ext uri="{BB962C8B-B14F-4D97-AF65-F5344CB8AC3E}">
        <p14:creationId xmlns:p14="http://schemas.microsoft.com/office/powerpoint/2010/main" val="2421725490"/>
      </p:ext>
    </p:extLst>
  </p:cSld>
  <p:clrMapOvr>
    <a:masterClrMapping/>
  </p:clrMapOvr>
</p:sld>
</file>

<file path=ppt/theme/theme1.xml><?xml version="1.0" encoding="utf-8"?>
<a:theme xmlns:a="http://schemas.openxmlformats.org/drawingml/2006/main" name="Kids-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Kids-PowerPoint-Template</Template>
  <TotalTime>460</TotalTime>
  <Words>1492</Words>
  <Application>Microsoft Office PowerPoint</Application>
  <PresentationFormat>Demonstracija ekrane (4:3)</PresentationFormat>
  <Paragraphs>78</Paragraphs>
  <Slides>19</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19</vt:i4>
      </vt:variant>
    </vt:vector>
  </HeadingPairs>
  <TitlesOfParts>
    <vt:vector size="24" baseType="lpstr">
      <vt:lpstr>Arial</vt:lpstr>
      <vt:lpstr>Calibri</vt:lpstr>
      <vt:lpstr>Microsoft New Tai Lue</vt:lpstr>
      <vt:lpstr>Times New Roman</vt:lpstr>
      <vt:lpstr>Kids-PowerPoint-Template</vt:lpstr>
      <vt:lpstr>Adaptacija lopšelyje įtraukiant ar neįtraukiant tėvus. Užsienio šalių patirtis </vt:lpstr>
      <vt:lpstr> Terminai (1)</vt:lpstr>
      <vt:lpstr>Terminai (2)</vt:lpstr>
      <vt:lpstr>Darželiai Vokietijoje (1)</vt:lpstr>
      <vt:lpstr>Darželiai Vokietijoje (2)</vt:lpstr>
      <vt:lpstr>Darželiai Lenkijoje</vt:lpstr>
      <vt:lpstr>Darželiai Anglijoje</vt:lpstr>
      <vt:lpstr>Darželiai JAV (1)</vt:lpstr>
      <vt:lpstr>Darželiai JAV (2)</vt:lpstr>
      <vt:lpstr>Darželiai Australijoje</vt:lpstr>
      <vt:lpstr> Ką sako tyrimai? (1) </vt:lpstr>
      <vt:lpstr>Ką sako tyrimai? (2)</vt:lpstr>
      <vt:lpstr>Ką sako tyrimai? (3)</vt:lpstr>
      <vt:lpstr>Ką sako tyrimai? (4)</vt:lpstr>
      <vt:lpstr>Ką sako tyrimai? (5)</vt:lpstr>
      <vt:lpstr>Patarimai tėvams, kaip palengvinti vaiko adaptaciją</vt:lpstr>
      <vt:lpstr>Patarimai pedagogams, kaip palengvinti vaiko adaptaciją</vt:lpstr>
      <vt:lpstr>Apibendrinimas</vt:lpstr>
      <vt:lpstr>AČIŪ UŽ JŪSŲ DĖMĖSĮ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Užsienio šalių patirtys adaptacijai lopšelyje įtraukiant ar neįtraukiant tėvus</dc:title>
  <dc:creator>HP</dc:creator>
  <cp:lastModifiedBy>20161012s</cp:lastModifiedBy>
  <cp:revision>76</cp:revision>
  <dcterms:created xsi:type="dcterms:W3CDTF">2020-04-17T20:55:36Z</dcterms:created>
  <dcterms:modified xsi:type="dcterms:W3CDTF">2021-01-14T11:31:09Z</dcterms:modified>
</cp:coreProperties>
</file>